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1"/>
    <p:sldMasterId id="2147483793" r:id="rId2"/>
  </p:sldMasterIdLst>
  <p:notesMasterIdLst>
    <p:notesMasterId r:id="rId42"/>
  </p:notesMasterIdLst>
  <p:handoutMasterIdLst>
    <p:handoutMasterId r:id="rId43"/>
  </p:handoutMasterIdLst>
  <p:sldIdLst>
    <p:sldId id="309" r:id="rId3"/>
    <p:sldId id="369" r:id="rId4"/>
    <p:sldId id="301" r:id="rId5"/>
    <p:sldId id="359" r:id="rId6"/>
    <p:sldId id="340" r:id="rId7"/>
    <p:sldId id="341" r:id="rId8"/>
    <p:sldId id="334" r:id="rId9"/>
    <p:sldId id="361" r:id="rId10"/>
    <p:sldId id="343" r:id="rId11"/>
    <p:sldId id="345" r:id="rId12"/>
    <p:sldId id="344" r:id="rId13"/>
    <p:sldId id="300" r:id="rId14"/>
    <p:sldId id="335" r:id="rId15"/>
    <p:sldId id="373" r:id="rId16"/>
    <p:sldId id="347" r:id="rId17"/>
    <p:sldId id="351" r:id="rId18"/>
    <p:sldId id="354" r:id="rId19"/>
    <p:sldId id="350" r:id="rId20"/>
    <p:sldId id="374" r:id="rId21"/>
    <p:sldId id="352" r:id="rId22"/>
    <p:sldId id="376" r:id="rId23"/>
    <p:sldId id="356" r:id="rId24"/>
    <p:sldId id="357" r:id="rId25"/>
    <p:sldId id="366" r:id="rId26"/>
    <p:sldId id="371" r:id="rId27"/>
    <p:sldId id="336" r:id="rId28"/>
    <p:sldId id="364" r:id="rId29"/>
    <p:sldId id="365" r:id="rId30"/>
    <p:sldId id="372" r:id="rId31"/>
    <p:sldId id="375" r:id="rId32"/>
    <p:sldId id="382" r:id="rId33"/>
    <p:sldId id="378" r:id="rId34"/>
    <p:sldId id="368" r:id="rId35"/>
    <p:sldId id="377" r:id="rId36"/>
    <p:sldId id="380" r:id="rId37"/>
    <p:sldId id="381" r:id="rId38"/>
    <p:sldId id="379" r:id="rId39"/>
    <p:sldId id="367" r:id="rId40"/>
    <p:sldId id="353" r:id="rId41"/>
  </p:sldIdLst>
  <p:sldSz cx="9144000" cy="6858000" type="screen4x3"/>
  <p:notesSz cx="6797675" cy="985678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7BF89EB-E0EC-144A-9A97-9D77544AAD0A}">
          <p14:sldIdLst>
            <p14:sldId id="309"/>
            <p14:sldId id="369"/>
            <p14:sldId id="301"/>
            <p14:sldId id="359"/>
            <p14:sldId id="340"/>
            <p14:sldId id="341"/>
            <p14:sldId id="334"/>
            <p14:sldId id="361"/>
            <p14:sldId id="343"/>
            <p14:sldId id="345"/>
            <p14:sldId id="344"/>
            <p14:sldId id="300"/>
            <p14:sldId id="335"/>
            <p14:sldId id="373"/>
            <p14:sldId id="347"/>
            <p14:sldId id="351"/>
            <p14:sldId id="354"/>
            <p14:sldId id="350"/>
            <p14:sldId id="374"/>
            <p14:sldId id="352"/>
            <p14:sldId id="376"/>
            <p14:sldId id="356"/>
            <p14:sldId id="357"/>
            <p14:sldId id="366"/>
            <p14:sldId id="371"/>
            <p14:sldId id="336"/>
            <p14:sldId id="364"/>
            <p14:sldId id="365"/>
            <p14:sldId id="372"/>
            <p14:sldId id="375"/>
            <p14:sldId id="382"/>
            <p14:sldId id="378"/>
            <p14:sldId id="368"/>
            <p14:sldId id="377"/>
            <p14:sldId id="380"/>
            <p14:sldId id="381"/>
            <p14:sldId id="379"/>
            <p14:sldId id="367"/>
            <p14:sldId id="35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26">
          <p15:clr>
            <a:srgbClr val="A4A3A4"/>
          </p15:clr>
        </p15:guide>
        <p15:guide id="4" orient="horz" pos="4194">
          <p15:clr>
            <a:srgbClr val="A4A3A4"/>
          </p15:clr>
        </p15:guide>
        <p15:guide id="5" orient="horz" pos="3306">
          <p15:clr>
            <a:srgbClr val="A4A3A4"/>
          </p15:clr>
        </p15:guide>
        <p15:guide id="6" pos="5580">
          <p15:clr>
            <a:srgbClr val="A4A3A4"/>
          </p15:clr>
        </p15:guide>
        <p15:guide id="7" pos="18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3" userDrawn="1">
          <p15:clr>
            <a:srgbClr val="A4A3A4"/>
          </p15:clr>
        </p15:guide>
        <p15:guide id="2" pos="2235" userDrawn="1">
          <p15:clr>
            <a:srgbClr val="A4A3A4"/>
          </p15:clr>
        </p15:guide>
        <p15:guide id="3" orient="horz" pos="3104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EA0"/>
    <a:srgbClr val="DD4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5" autoAdjust="0"/>
    <p:restoredTop sz="99158" autoAdjust="0"/>
  </p:normalViewPr>
  <p:slideViewPr>
    <p:cSldViewPr snapToGrid="0" showGuides="1">
      <p:cViewPr varScale="1">
        <p:scale>
          <a:sx n="80" d="100"/>
          <a:sy n="80" d="100"/>
        </p:scale>
        <p:origin x="-512" y="-104"/>
      </p:cViewPr>
      <p:guideLst>
        <p:guide orient="horz" pos="2160"/>
        <p:guide orient="horz" pos="726"/>
        <p:guide orient="horz" pos="4194"/>
        <p:guide orient="horz" pos="3306"/>
        <p:guide pos="2880"/>
        <p:guide pos="5580"/>
        <p:guide pos="186"/>
      </p:guideLst>
    </p:cSldViewPr>
  </p:slideViewPr>
  <p:outlineViewPr>
    <p:cViewPr>
      <p:scale>
        <a:sx n="33" d="100"/>
        <a:sy n="33" d="100"/>
      </p:scale>
      <p:origin x="24" y="46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996" y="114"/>
      </p:cViewPr>
      <p:guideLst>
        <p:guide orient="horz" pos="3223"/>
        <p:guide orient="horz" pos="3104"/>
        <p:guide pos="2235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538F3527-AB34-BC4F-AAD4-F033B134191D}" type="datetime1">
              <a:rPr lang="en-US" altLang="zh-CN" sz="1000" smtClean="0">
                <a:latin typeface="Arial" pitchFamily="34" charset="0"/>
                <a:cs typeface="Arial" pitchFamily="34" charset="0"/>
              </a:rPr>
              <a:t>12.08.17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F9841243-B46D-CC47-94BF-199ED723C175}" type="datetime1">
              <a:rPr lang="en-US" altLang="zh-CN" smtClean="0"/>
              <a:t>12.08.17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1231900"/>
            <a:ext cx="4435475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525" tIns="43763" rIns="87525" bIns="43763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65" y="4744165"/>
            <a:ext cx="5438748" cy="3880336"/>
          </a:xfrm>
          <a:prstGeom prst="rect">
            <a:avLst/>
          </a:prstGeom>
        </p:spPr>
        <p:txBody>
          <a:bodyPr vert="horz" lIns="87525" tIns="43763" rIns="87525" bIns="43763" rtlCol="0"/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baseline="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81497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3r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3rd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64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4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473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4th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5230800"/>
            <a:ext cx="8568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5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5th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11"/>
          <p:cNvCxnSpPr/>
          <p:nvPr userDrawn="1"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77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6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6th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3196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3"/>
          <p:cNvCxnSpPr/>
          <p:nvPr userDrawn="1"/>
        </p:nvCxnSpPr>
        <p:spPr>
          <a:xfrm>
            <a:off x="287338" y="3036888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806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7th Version (logo of part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7th Version </a:t>
            </a:r>
            <a:r>
              <a:rPr lang="de-DE" dirty="0" smtClean="0"/>
              <a:t>(logo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partner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2224800" y="6351373"/>
            <a:ext cx="1620000" cy="4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logo of partner by clicking the icon</a:t>
            </a:r>
            <a:endParaRPr lang="de-D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54000" y="5731200"/>
            <a:ext cx="5209200" cy="4320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 algn="r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3970800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20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23148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847599"/>
            <a:ext cx="4154400" cy="3315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/>
            </a:lvl1pPr>
          </a:lstStyle>
          <a:p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24876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0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7999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dirty="0" smtClean="0"/>
              <a:t>Business </a:t>
            </a:r>
            <a:r>
              <a:rPr lang="de-DE" dirty="0" err="1" smtClean="0"/>
              <a:t>address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1" name="Textplatzhalter 1"/>
          <p:cNvSpPr>
            <a:spLocks noGrp="1"/>
          </p:cNvSpPr>
          <p:nvPr>
            <p:ph type="body" sz="quarter" idx="16" hasCustomPrompt="1"/>
          </p:nvPr>
        </p:nvSpPr>
        <p:spPr>
          <a:xfrm>
            <a:off x="4701600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47268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69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2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Partner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418489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Partner, 2nd Ver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7585200" y="5706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88000" y="5706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4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81680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1301205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66:3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92000" y="1094400"/>
            <a:ext cx="2664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192000" y="5662800"/>
            <a:ext cx="26640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5648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5608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50:5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01600" y="1094400"/>
            <a:ext cx="41544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01600" y="5662800"/>
            <a:ext cx="41544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4154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5921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5662800"/>
            <a:ext cx="8568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5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8000" y="1094400"/>
            <a:ext cx="8568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6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chart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4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8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DD4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DD40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1st Version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9D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2nd Version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523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287338" y="7416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/>
        </p:nvSpPr>
        <p:spPr>
          <a:xfrm>
            <a:off x="681566" y="6305154"/>
            <a:ext cx="2700000" cy="430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A study on the modeling of the distribution automation systems using Petri Nets |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H</a:t>
            </a:r>
            <a:r>
              <a:rPr lang="en-US" altLang="zh-CN" sz="900" dirty="0" smtClean="0">
                <a:solidFill>
                  <a:srgbClr val="9D9EA0"/>
                </a:solidFill>
              </a:rPr>
              <a:t>uiyuan Xiao|09.10.2017 </a:t>
            </a:r>
            <a:endParaRPr lang="de-DE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288000" y="6372000"/>
            <a:ext cx="6556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ABEDA6A0-9FCC-47AA-99A4-88E72C69C2BF}" type="slidenum">
              <a:rPr lang="de-DE" sz="900" smtClean="0">
                <a:solidFill>
                  <a:srgbClr val="9D9EA0"/>
                </a:solidFill>
              </a:rPr>
              <a:t>‹#›</a:t>
            </a:fld>
            <a:endParaRPr lang="de-DE" sz="900" dirty="0">
              <a:solidFill>
                <a:srgbClr val="9D9EA0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6" name="Grafik 15"/>
          <p:cNvPicPr>
            <a:picLocks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9" r:id="rId3"/>
    <p:sldLayoutId id="2147483772" r:id="rId4"/>
    <p:sldLayoutId id="2147483760" r:id="rId5"/>
    <p:sldLayoutId id="2147483761" r:id="rId6"/>
    <p:sldLayoutId id="2147483798" r:id="rId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457" userDrawn="1">
          <p15:clr>
            <a:srgbClr val="F26B43"/>
          </p15:clr>
        </p15:guide>
        <p15:guide id="2" orient="horz" pos="2863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5" pos="1950" userDrawn="1">
          <p15:clr>
            <a:srgbClr val="F26B43"/>
          </p15:clr>
        </p15:guide>
        <p15:guide id="6" pos="2064" userDrawn="1">
          <p15:clr>
            <a:srgbClr val="F26B43"/>
          </p15:clr>
        </p15:guide>
        <p15:guide id="7" pos="3696" userDrawn="1">
          <p15:clr>
            <a:srgbClr val="F26B43"/>
          </p15:clr>
        </p15:guide>
        <p15:guide id="8" pos="38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6061446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9" name="Grafik 18"/>
          <p:cNvPicPr>
            <a:picLocks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800" y="6350400"/>
            <a:ext cx="18816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0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91" r:id="rId3"/>
    <p:sldLayoutId id="2147483792" r:id="rId4"/>
    <p:sldLayoutId id="2147483789" r:id="rId5"/>
    <p:sldLayoutId id="2147483790" r:id="rId6"/>
    <p:sldLayoutId id="2147483779" r:id="rId7"/>
    <p:sldLayoutId id="2147483796" r:id="rId8"/>
    <p:sldLayoutId id="2147483797" r:id="rId9"/>
    <p:sldLayoutId id="2147483773" r:id="rId10"/>
    <p:sldLayoutId id="2147483795" r:id="rId11"/>
    <p:sldLayoutId id="2147483794" r:id="rId12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457">
          <p15:clr>
            <a:srgbClr val="F26B43"/>
          </p15:clr>
        </p15:guide>
        <p15:guide id="2" orient="horz" pos="2863">
          <p15:clr>
            <a:srgbClr val="F26B43"/>
          </p15:clr>
        </p15:guide>
        <p15:guide id="3" pos="181">
          <p15:clr>
            <a:srgbClr val="F26B43"/>
          </p15:clr>
        </p15:guide>
        <p15:guide id="4" pos="5579">
          <p15:clr>
            <a:srgbClr val="F26B43"/>
          </p15:clr>
        </p15:guide>
        <p15:guide id="5" pos="1950">
          <p15:clr>
            <a:srgbClr val="F26B43"/>
          </p15:clr>
        </p15:guide>
        <p15:guide id="6" pos="2064">
          <p15:clr>
            <a:srgbClr val="F26B43"/>
          </p15:clr>
        </p15:guide>
        <p15:guide id="7" pos="3696">
          <p15:clr>
            <a:srgbClr val="F26B43"/>
          </p15:clr>
        </p15:guide>
        <p15:guide id="8" pos="38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xxx@eonerc.rwth-aachen.d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-172375" y="6323725"/>
            <a:ext cx="3240000" cy="215444"/>
          </a:xfrm>
        </p:spPr>
        <p:txBody>
          <a:bodyPr/>
          <a:lstStyle/>
          <a:p>
            <a:pPr algn="ctr"/>
            <a:r>
              <a:rPr lang="de-DE" altLang="zh-CN" dirty="0" smtClean="0"/>
              <a:t>H</a:t>
            </a:r>
            <a:r>
              <a:rPr lang="en-US" altLang="zh-CN" dirty="0" smtClean="0"/>
              <a:t>uiyuan </a:t>
            </a:r>
            <a:r>
              <a:rPr lang="en-US" altLang="zh-CN" dirty="0"/>
              <a:t>Xiao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88000" y="2487599"/>
            <a:ext cx="8568000" cy="953399"/>
          </a:xfrm>
        </p:spPr>
        <p:txBody>
          <a:bodyPr/>
          <a:lstStyle/>
          <a:p>
            <a:pPr algn="ctr"/>
            <a:r>
              <a:rPr lang="en-US" altLang="zh-CN" dirty="0"/>
              <a:t>A study on the </a:t>
            </a:r>
            <a:r>
              <a:rPr lang="en-US" altLang="zh-CN" dirty="0" smtClean="0"/>
              <a:t>modeling </a:t>
            </a:r>
            <a:r>
              <a:rPr lang="en-US" altLang="zh-CN" dirty="0"/>
              <a:t>of the distribution automation systems using Petri Nets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258467" y="3807821"/>
            <a:ext cx="8568000" cy="1655762"/>
          </a:xfrm>
        </p:spPr>
        <p:txBody>
          <a:bodyPr/>
          <a:lstStyle/>
          <a:p>
            <a:pPr algn="ctr"/>
            <a:r>
              <a:rPr lang="de-DE" dirty="0" smtClean="0"/>
              <a:t>S</a:t>
            </a:r>
            <a:r>
              <a:rPr lang="en-US" altLang="zh-CN" dirty="0" smtClean="0"/>
              <a:t>tudent</a:t>
            </a:r>
            <a:r>
              <a:rPr lang="de-DE" altLang="zh-CN" dirty="0" smtClean="0"/>
              <a:t>: H</a:t>
            </a:r>
            <a:r>
              <a:rPr lang="en-US" altLang="zh-CN" dirty="0" smtClean="0"/>
              <a:t>uiyuan Xiao</a:t>
            </a:r>
          </a:p>
          <a:p>
            <a:pPr algn="ctr"/>
            <a:r>
              <a:rPr lang="en-US" altLang="zh-CN" dirty="0" smtClean="0"/>
              <a:t>Professor</a:t>
            </a:r>
            <a:r>
              <a:rPr lang="de-DE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Prof. Antonello Monti</a:t>
            </a:r>
          </a:p>
          <a:p>
            <a:pPr algn="ctr"/>
            <a:r>
              <a:rPr lang="en-US" altLang="zh-CN" dirty="0" smtClean="0"/>
              <a:t>Supervisor</a:t>
            </a:r>
            <a:r>
              <a:rPr lang="de-DE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Abhinav Sadu</a:t>
            </a:r>
          </a:p>
        </p:txBody>
      </p:sp>
    </p:spTree>
    <p:extLst>
      <p:ext uri="{BB962C8B-B14F-4D97-AF65-F5344CB8AC3E}">
        <p14:creationId xmlns:p14="http://schemas.microsoft.com/office/powerpoint/2010/main" val="381364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IDE4L project </a:t>
            </a:r>
            <a:br>
              <a:rPr lang="en-US" altLang="zh-CN" dirty="0" smtClean="0"/>
            </a:br>
            <a:r>
              <a:rPr lang="en-US" altLang="zh-CN" dirty="0" smtClean="0"/>
              <a:t>U</a:t>
            </a:r>
            <a:r>
              <a:rPr lang="de-DE" altLang="zh-CN" dirty="0" smtClean="0"/>
              <a:t>se Case (UC)</a:t>
            </a:r>
            <a:r>
              <a:rPr lang="en-US" altLang="zh-CN" dirty="0" smtClean="0"/>
              <a:t> Methodology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4388122"/>
            <a:ext cx="4462952" cy="1390378"/>
          </a:xfrm>
        </p:spPr>
        <p:txBody>
          <a:bodyPr/>
          <a:lstStyle/>
          <a:p>
            <a:r>
              <a:rPr lang="de-DE" altLang="zh-CN" dirty="0" smtClean="0"/>
              <a:t>W</a:t>
            </a:r>
            <a:r>
              <a:rPr lang="en-US" altLang="zh-CN" dirty="0" smtClean="0"/>
              <a:t>e will focus on 6 major monitoring and control use cases in MV level  in following analysis</a:t>
            </a:r>
          </a:p>
          <a:p>
            <a:r>
              <a:rPr lang="en-US" altLang="zh-CN" dirty="0" smtClean="0"/>
              <a:t>MVPC,MVRTM,MVSE,MVSF,NDU,CCPC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7" y="1380364"/>
            <a:ext cx="3567587" cy="2488058"/>
          </a:xfrm>
        </p:spPr>
      </p:pic>
      <p:pic>
        <p:nvPicPr>
          <p:cNvPr id="4" name="图片 3" descr="Snip20170623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508" y="840154"/>
            <a:ext cx="4466492" cy="54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2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SGAM </a:t>
            </a:r>
            <a:r>
              <a:rPr lang="en-US" altLang="zh-CN" dirty="0"/>
              <a:t>architecture 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7723431" cy="2626186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dirty="0"/>
              <a:t>General description and link to </a:t>
            </a:r>
            <a:r>
              <a:rPr lang="de-DE" altLang="zh-CN" dirty="0" smtClean="0"/>
              <a:t>Use Cases :</a:t>
            </a:r>
            <a:endParaRPr lang="en-US" altLang="zh-CN" dirty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1" y="1370959"/>
            <a:ext cx="8369634" cy="3688803"/>
          </a:xfrm>
        </p:spPr>
      </p:pic>
      <p:sp>
        <p:nvSpPr>
          <p:cNvPr id="10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234462" y="5314462"/>
            <a:ext cx="8440615" cy="840154"/>
          </a:xfrm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de-DE" altLang="zh-CN" sz="2000" dirty="0" smtClean="0"/>
              <a:t> Function </a:t>
            </a:r>
            <a:r>
              <a:rPr kumimoji="1" lang="de-DE" altLang="zh-CN" sz="2000" dirty="0"/>
              <a:t>layer</a:t>
            </a:r>
            <a:r>
              <a:rPr kumimoji="1" lang="zh-CN" altLang="en-US" sz="2000" dirty="0" smtClean="0"/>
              <a:t>：</a:t>
            </a:r>
            <a:r>
              <a:rPr kumimoji="1" lang="en-US" altLang="zh-CN" sz="2000" dirty="0" smtClean="0"/>
              <a:t>    Survivability </a:t>
            </a:r>
            <a:r>
              <a:rPr kumimoji="1" lang="en-US" altLang="zh-CN" sz="2000" dirty="0"/>
              <a:t>analysis</a:t>
            </a:r>
          </a:p>
          <a:p>
            <a:pPr>
              <a:buFont typeface="Wingdings" charset="2"/>
              <a:buChar char="n"/>
            </a:pPr>
            <a:r>
              <a:rPr kumimoji="1" lang="en-US" altLang="zh-CN" sz="2000" dirty="0" smtClean="0"/>
              <a:t> Component </a:t>
            </a:r>
            <a:r>
              <a:rPr kumimoji="1" lang="en-US" altLang="zh-CN" sz="2000" dirty="0"/>
              <a:t>layer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Dependability analysis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431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8000" y="144000"/>
            <a:ext cx="8568000" cy="543600"/>
          </a:xfrm>
        </p:spPr>
        <p:txBody>
          <a:bodyPr/>
          <a:lstStyle/>
          <a:p>
            <a:r>
              <a:rPr lang="en-US" altLang="zh-CN" dirty="0" smtClean="0"/>
              <a:t>Performance analysis</a:t>
            </a:r>
            <a:br>
              <a:rPr lang="en-US" altLang="zh-CN" dirty="0" smtClean="0"/>
            </a:br>
            <a:r>
              <a:rPr lang="en-US" altLang="zh-CN" dirty="0" smtClean="0"/>
              <a:t>Concepts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Survivability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is the ability of the target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to recover predefined </a:t>
            </a:r>
            <a:r>
              <a:rPr lang="en-US" altLang="zh-CN" sz="2400" dirty="0" smtClean="0"/>
              <a:t>operation state </a:t>
            </a:r>
            <a:r>
              <a:rPr lang="en-US" altLang="zh-CN" sz="2400" dirty="0"/>
              <a:t>in a timely manner after the occurrence of disasters. </a:t>
            </a:r>
          </a:p>
          <a:p>
            <a:r>
              <a:rPr lang="en-US" altLang="zh-CN" sz="2400" dirty="0"/>
              <a:t>So we evaluate the impact of </a:t>
            </a:r>
            <a:r>
              <a:rPr lang="en-US" altLang="zh-CN" sz="2400" dirty="0" smtClean="0"/>
              <a:t>single physical </a:t>
            </a:r>
            <a:r>
              <a:rPr lang="en-US" altLang="zh-CN" sz="2400" dirty="0"/>
              <a:t>components (</a:t>
            </a:r>
            <a:r>
              <a:rPr lang="en-US" altLang="zh-CN" sz="2400" dirty="0" smtClean="0"/>
              <a:t>actor) </a:t>
            </a:r>
            <a:r>
              <a:rPr lang="en-US" altLang="zh-CN" sz="2400" dirty="0"/>
              <a:t>failure on overall </a:t>
            </a:r>
            <a:r>
              <a:rPr lang="en-US" altLang="zh-CN" sz="2400" dirty="0" smtClean="0"/>
              <a:t>system using SCPN through PIPE for </a:t>
            </a:r>
            <a:r>
              <a:rPr lang="en-US" altLang="zh-CN" sz="2400" dirty="0">
                <a:solidFill>
                  <a:srgbClr val="FF0000"/>
                </a:solidFill>
              </a:rPr>
              <a:t>Survivability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Dependability</a:t>
            </a:r>
            <a:r>
              <a:rPr lang="en-US" altLang="zh-CN" sz="2400" dirty="0"/>
              <a:t> is the capability of the target system to avoid service failures which may cause great losses more than is </a:t>
            </a:r>
            <a:r>
              <a:rPr lang="en-US" altLang="zh-CN" sz="2400" dirty="0" smtClean="0"/>
              <a:t>acceptable.</a:t>
            </a:r>
            <a:endParaRPr lang="en-US" altLang="zh-CN" sz="2400" dirty="0"/>
          </a:p>
          <a:p>
            <a:r>
              <a:rPr lang="en-US" altLang="zh-CN" sz="2400" dirty="0"/>
              <a:t>So we abstract the main failure modes from complex application scenarios then model the failure chain using STPN through </a:t>
            </a:r>
            <a:r>
              <a:rPr lang="en-US" altLang="zh-CN" sz="2400" dirty="0" smtClean="0"/>
              <a:t>ORIS </a:t>
            </a:r>
            <a:r>
              <a:rPr lang="en-US" altLang="zh-CN" sz="2400" dirty="0"/>
              <a:t>simulation for </a:t>
            </a:r>
            <a:r>
              <a:rPr lang="en-US" altLang="zh-CN" sz="2400" dirty="0">
                <a:solidFill>
                  <a:srgbClr val="FF0000"/>
                </a:solidFill>
              </a:rPr>
              <a:t>Dependability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54771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703385" y="4962769"/>
            <a:ext cx="8440615" cy="1543539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actors —— places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functions </a:t>
            </a:r>
            <a:r>
              <a:rPr lang="zh-CN" altLang="zh-CN" sz="2000" dirty="0" smtClean="0"/>
              <a:t>——</a:t>
            </a:r>
            <a:r>
              <a:rPr lang="en-US" altLang="zh-CN" sz="2000" dirty="0" smtClean="0"/>
              <a:t> transitions  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information flow —— directional arc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different </a:t>
            </a:r>
            <a:r>
              <a:rPr lang="en-US" altLang="zh-CN" sz="2000" dirty="0"/>
              <a:t>information or data </a:t>
            </a:r>
            <a:r>
              <a:rPr lang="en-US" altLang="zh-CN" sz="2000" dirty="0" smtClean="0"/>
              <a:t>sources —— different color </a:t>
            </a:r>
            <a:r>
              <a:rPr lang="en-US" altLang="zh-CN" sz="2000" dirty="0"/>
              <a:t>tokens</a:t>
            </a:r>
            <a:endParaRPr lang="de-DE" sz="2000" dirty="0"/>
          </a:p>
        </p:txBody>
      </p:sp>
      <p:pic>
        <p:nvPicPr>
          <p:cNvPr id="5" name="图片 4" descr="Snip20170713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" y="801077"/>
            <a:ext cx="7388113" cy="41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85" y="801076"/>
            <a:ext cx="7815384" cy="527538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48261" y="6037384"/>
            <a:ext cx="8569325" cy="438430"/>
          </a:xfrm>
        </p:spPr>
        <p:txBody>
          <a:bodyPr/>
          <a:lstStyle/>
          <a:p>
            <a:pPr algn="ctr"/>
            <a:r>
              <a:rPr kumimoji="1" lang="de-DE" altLang="zh-CN" dirty="0" smtClean="0"/>
              <a:t>MVPC,MVRTM,MVSE,MVSF,NDU,CCPC in PIPE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795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29" y="879231"/>
            <a:ext cx="7384548" cy="4943231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48261" y="5939692"/>
            <a:ext cx="8569325" cy="438430"/>
          </a:xfrm>
        </p:spPr>
        <p:txBody>
          <a:bodyPr/>
          <a:lstStyle/>
          <a:p>
            <a:pPr algn="ctr"/>
            <a:r>
              <a:rPr kumimoji="1" lang="de-DE" altLang="zh-CN" dirty="0" smtClean="0"/>
              <a:t>MVPC,MVRTM,MVSE,MVSF,NDU,CCPC in PIPE(</a:t>
            </a:r>
            <a:r>
              <a:rPr kumimoji="1" lang="en-US" altLang="zh-CN" dirty="0" smtClean="0"/>
              <a:t>total</a:t>
            </a:r>
            <a:r>
              <a:rPr kumimoji="1" lang="de-DE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47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7338" y="5433810"/>
            <a:ext cx="8569325" cy="918308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dirty="0" smtClean="0"/>
              <a:t>In component level </a:t>
            </a:r>
            <a:r>
              <a:rPr lang="en-US" altLang="zh-CN" dirty="0">
                <a:solidFill>
                  <a:srgbClr val="FF0000"/>
                </a:solidFill>
              </a:rPr>
              <a:t>PSAU</a:t>
            </a:r>
            <a:r>
              <a:rPr lang="en-US" altLang="zh-CN" dirty="0"/>
              <a:t> is the most important </a:t>
            </a:r>
            <a:r>
              <a:rPr lang="en-US" altLang="zh-CN" dirty="0" smtClean="0"/>
              <a:t>component</a:t>
            </a:r>
          </a:p>
          <a:p>
            <a:pPr marL="285750" indent="-285750">
              <a:buFont typeface="Wingdings" charset="2"/>
              <a:buChar char="n"/>
            </a:pPr>
            <a:r>
              <a:rPr lang="en-US" altLang="zh-CN" dirty="0"/>
              <a:t>I</a:t>
            </a:r>
            <a:r>
              <a:rPr lang="en-US" altLang="zh-CN" dirty="0" smtClean="0"/>
              <a:t>n </a:t>
            </a:r>
            <a:r>
              <a:rPr lang="en-US" altLang="zh-CN" dirty="0"/>
              <a:t>function </a:t>
            </a:r>
            <a:r>
              <a:rPr lang="en-US" altLang="zh-CN" dirty="0" smtClean="0"/>
              <a:t>level  </a:t>
            </a:r>
            <a:r>
              <a:rPr lang="en-US" altLang="zh-CN" dirty="0" smtClean="0">
                <a:solidFill>
                  <a:srgbClr val="FF0000"/>
                </a:solidFill>
              </a:rPr>
              <a:t>PSAU.RDBMS(</a:t>
            </a:r>
            <a:r>
              <a:rPr lang="en-US" altLang="zh-CN" dirty="0"/>
              <a:t>Relational database </a:t>
            </a:r>
            <a:r>
              <a:rPr lang="en-US" altLang="zh-CN" dirty="0" smtClean="0"/>
              <a:t>management system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en-US" altLang="zh-CN" dirty="0" smtClean="0"/>
              <a:t> </a:t>
            </a:r>
            <a:r>
              <a:rPr lang="en-US" altLang="zh-CN" dirty="0"/>
              <a:t>has the greatest </a:t>
            </a:r>
            <a:r>
              <a:rPr lang="en-US" altLang="zh-CN" dirty="0" smtClean="0"/>
              <a:t>impact </a:t>
            </a:r>
            <a:r>
              <a:rPr lang="en-US" altLang="zh-CN" dirty="0"/>
              <a:t>for </a:t>
            </a:r>
            <a:r>
              <a:rPr lang="en-US" altLang="zh-CN" dirty="0" smtClean="0"/>
              <a:t>survivability </a:t>
            </a:r>
          </a:p>
        </p:txBody>
      </p:sp>
      <p:pic>
        <p:nvPicPr>
          <p:cNvPr id="3" name="图片 2" descr="Snip20170716_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9" y="762000"/>
            <a:ext cx="6615762" cy="46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Theoretical </a:t>
            </a:r>
            <a:r>
              <a:rPr lang="en-US" altLang="zh-CN" sz="2800" dirty="0" smtClean="0"/>
              <a:t>basis behind results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95386" y="898768"/>
            <a:ext cx="8596922" cy="5108123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sz="2600" dirty="0" smtClean="0"/>
              <a:t> </a:t>
            </a:r>
            <a:r>
              <a:rPr lang="de-DE" altLang="zh-CN" sz="2400" dirty="0" smtClean="0"/>
              <a:t>Centralized </a:t>
            </a:r>
            <a:r>
              <a:rPr lang="de-DE" altLang="zh-CN" sz="2400" dirty="0"/>
              <a:t>architecture (CA) </a:t>
            </a:r>
            <a:r>
              <a:rPr lang="de-DE" altLang="zh-CN" sz="2400" dirty="0" smtClean="0"/>
              <a:t>: </a:t>
            </a:r>
          </a:p>
          <a:p>
            <a:pPr lvl="1"/>
            <a:r>
              <a:rPr lang="de-DE" altLang="zh-CN" sz="2000" dirty="0" smtClean="0"/>
              <a:t>Coordination take</a:t>
            </a:r>
            <a:r>
              <a:rPr lang="en-US" altLang="zh-CN" sz="2000" dirty="0" smtClean="0"/>
              <a:t>s</a:t>
            </a:r>
            <a:r>
              <a:rPr lang="de-DE" altLang="zh-CN" sz="2000" dirty="0" smtClean="0"/>
              <a:t> </a:t>
            </a:r>
            <a:r>
              <a:rPr lang="de-DE" altLang="zh-CN" sz="2000" dirty="0"/>
              <a:t>place at the control center level, </a:t>
            </a:r>
            <a:r>
              <a:rPr lang="en-US" altLang="zh-CN" sz="2000" dirty="0" smtClean="0"/>
              <a:t>in </a:t>
            </a:r>
            <a:r>
              <a:rPr lang="de-DE" altLang="zh-CN" sz="2000" dirty="0" smtClean="0"/>
              <a:t>the </a:t>
            </a:r>
            <a:r>
              <a:rPr lang="de-DE" altLang="zh-CN" sz="2000" dirty="0"/>
              <a:t>so-called </a:t>
            </a:r>
            <a:r>
              <a:rPr lang="de-DE" altLang="zh-CN" sz="2000" dirty="0" smtClean="0"/>
              <a:t>Distribution Management </a:t>
            </a:r>
            <a:r>
              <a:rPr lang="de-DE" altLang="zh-CN" sz="2000" dirty="0"/>
              <a:t>S</a:t>
            </a:r>
            <a:r>
              <a:rPr lang="de-DE" altLang="zh-CN" sz="2000" dirty="0" smtClean="0"/>
              <a:t>ystem </a:t>
            </a:r>
            <a:r>
              <a:rPr lang="de-DE" altLang="zh-CN" sz="2000" dirty="0"/>
              <a:t>(DMS) </a:t>
            </a:r>
          </a:p>
          <a:p>
            <a:pPr lvl="1"/>
            <a:r>
              <a:rPr lang="de-DE" altLang="zh-CN" sz="2000" dirty="0"/>
              <a:t>Centralized data </a:t>
            </a:r>
            <a:r>
              <a:rPr lang="de-DE" altLang="zh-CN" sz="2000" dirty="0" smtClean="0"/>
              <a:t>risk</a:t>
            </a:r>
            <a:endParaRPr lang="de-DE" altLang="zh-CN" sz="2000" dirty="0"/>
          </a:p>
          <a:p>
            <a:pPr lvl="1"/>
            <a:endParaRPr lang="de-DE" altLang="zh-CN" sz="2000" dirty="0" smtClean="0"/>
          </a:p>
          <a:p>
            <a:pPr>
              <a:buFont typeface="Wingdings" charset="2"/>
              <a:buChar char="n"/>
            </a:pPr>
            <a:r>
              <a:rPr lang="de-DE" altLang="zh-CN" sz="2400" dirty="0" smtClean="0"/>
              <a:t>IDE4L </a:t>
            </a:r>
            <a:r>
              <a:rPr lang="en-US" altLang="zh-CN" sz="2400" dirty="0"/>
              <a:t>a</a:t>
            </a:r>
            <a:r>
              <a:rPr lang="de-DE" altLang="zh-CN" sz="2400" dirty="0" err="1"/>
              <a:t>utomation</a:t>
            </a:r>
            <a:r>
              <a:rPr lang="de-DE" altLang="zh-CN" sz="2400" dirty="0"/>
              <a:t> </a:t>
            </a:r>
            <a:r>
              <a:rPr lang="en-US" altLang="zh-CN" sz="2400" dirty="0"/>
              <a:t>distribution </a:t>
            </a:r>
            <a:r>
              <a:rPr lang="de-DE" altLang="zh-CN" sz="2400" dirty="0"/>
              <a:t>architecture</a:t>
            </a:r>
            <a:r>
              <a:rPr lang="zh-CN" altLang="en-US" sz="2400" dirty="0" smtClean="0"/>
              <a:t>：</a:t>
            </a:r>
            <a:endParaRPr lang="de-DE" altLang="zh-CN" sz="2400" dirty="0" smtClean="0"/>
          </a:p>
          <a:p>
            <a:pPr lvl="1"/>
            <a:r>
              <a:rPr lang="de-DE" altLang="zh-CN" sz="1800" dirty="0" err="1" smtClean="0"/>
              <a:t>Allocating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intelligence at each </a:t>
            </a:r>
            <a:r>
              <a:rPr lang="de-DE" altLang="zh-CN" sz="1800" dirty="0" err="1"/>
              <a:t>voltage</a:t>
            </a:r>
            <a:r>
              <a:rPr lang="de-DE" altLang="zh-CN" sz="1800" dirty="0"/>
              <a:t> </a:t>
            </a:r>
            <a:r>
              <a:rPr lang="de-DE" altLang="zh-CN" sz="1800" dirty="0" smtClean="0"/>
              <a:t>level, PSAUs </a:t>
            </a:r>
            <a:r>
              <a:rPr lang="de-DE" altLang="zh-CN" sz="1800" dirty="0"/>
              <a:t>are </a:t>
            </a:r>
            <a:r>
              <a:rPr lang="de-DE" altLang="zh-CN" sz="1800" dirty="0" err="1"/>
              <a:t>responsible</a:t>
            </a:r>
            <a:r>
              <a:rPr lang="de-DE" altLang="zh-CN" sz="1800" dirty="0"/>
              <a:t> for the MV </a:t>
            </a:r>
            <a:r>
              <a:rPr lang="de-DE" altLang="zh-CN" sz="1800" dirty="0" err="1"/>
              <a:t>network</a:t>
            </a:r>
            <a:r>
              <a:rPr lang="de-DE" altLang="zh-CN" sz="1800" dirty="0"/>
              <a:t> and </a:t>
            </a:r>
            <a:r>
              <a:rPr lang="de-DE" altLang="zh-CN" sz="1800" dirty="0" smtClean="0"/>
              <a:t>SSAUs </a:t>
            </a:r>
            <a:r>
              <a:rPr lang="de-DE" altLang="zh-CN" sz="1800" dirty="0" err="1"/>
              <a:t>address</a:t>
            </a:r>
            <a:r>
              <a:rPr lang="de-DE" altLang="zh-CN" sz="1800" dirty="0"/>
              <a:t> the </a:t>
            </a:r>
            <a:r>
              <a:rPr lang="de-DE" altLang="zh-CN" sz="1800" dirty="0" err="1"/>
              <a:t>need</a:t>
            </a:r>
            <a:r>
              <a:rPr lang="de-DE" altLang="zh-CN" sz="1800" dirty="0"/>
              <a:t> </a:t>
            </a:r>
            <a:r>
              <a:rPr lang="de-DE" altLang="zh-CN" sz="1800" dirty="0" err="1"/>
              <a:t>related</a:t>
            </a:r>
            <a:r>
              <a:rPr lang="de-DE" altLang="zh-CN" sz="1800" dirty="0"/>
              <a:t> to LV </a:t>
            </a:r>
            <a:r>
              <a:rPr lang="de-DE" altLang="zh-CN" sz="1800" dirty="0" err="1" smtClean="0"/>
              <a:t>network</a:t>
            </a:r>
            <a:endParaRPr lang="de-DE" altLang="zh-CN" sz="1800" dirty="0" smtClean="0"/>
          </a:p>
          <a:p>
            <a:pPr lvl="1"/>
            <a:r>
              <a:rPr lang="de-DE" altLang="zh-CN" sz="1800" dirty="0" err="1" smtClean="0"/>
              <a:t>Reducing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DMS computational and </a:t>
            </a:r>
            <a:r>
              <a:rPr lang="de-DE" altLang="zh-CN" sz="1800" dirty="0" err="1"/>
              <a:t>communication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burden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thanks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to the local data processing and </a:t>
            </a:r>
            <a:r>
              <a:rPr lang="de-DE" altLang="zh-CN" sz="1800" dirty="0" smtClean="0"/>
              <a:t>control</a:t>
            </a:r>
          </a:p>
          <a:p>
            <a:pPr lvl="1"/>
            <a:r>
              <a:rPr lang="de-DE" altLang="zh-CN" sz="1800" dirty="0" smtClean="0"/>
              <a:t>Maintaining </a:t>
            </a:r>
            <a:r>
              <a:rPr lang="de-DE" altLang="zh-CN" sz="1800" dirty="0"/>
              <a:t>the possibility to </a:t>
            </a:r>
            <a:r>
              <a:rPr lang="de-DE" altLang="zh-CN" sz="1800" dirty="0" smtClean="0"/>
              <a:t>coordinate </a:t>
            </a:r>
            <a:r>
              <a:rPr lang="de-DE" altLang="zh-CN" sz="1800" dirty="0"/>
              <a:t>the automation in a hierarchical way </a:t>
            </a:r>
          </a:p>
          <a:p>
            <a:pPr lvl="1"/>
            <a:r>
              <a:rPr lang="de-DE" altLang="zh-CN" sz="1800" dirty="0" smtClean="0">
                <a:solidFill>
                  <a:srgbClr val="FF0000"/>
                </a:solidFill>
              </a:rPr>
              <a:t>A </a:t>
            </a:r>
            <a:r>
              <a:rPr lang="de-DE" altLang="zh-CN" sz="1800" dirty="0">
                <a:solidFill>
                  <a:srgbClr val="FF0000"/>
                </a:solidFill>
              </a:rPr>
              <a:t>proper coordination among the SAUs and with the DMS </a:t>
            </a:r>
            <a:r>
              <a:rPr lang="de-DE" altLang="zh-CN" sz="1800" dirty="0" smtClean="0"/>
              <a:t>guarantees </a:t>
            </a:r>
            <a:r>
              <a:rPr lang="de-DE" altLang="zh-CN" sz="1800" dirty="0"/>
              <a:t>effective monitoring and control functionalities within shorter time frames than CA approaches and with </a:t>
            </a:r>
            <a:r>
              <a:rPr lang="de-DE" altLang="zh-CN" sz="1800" dirty="0" smtClean="0"/>
              <a:t>high</a:t>
            </a:r>
            <a:r>
              <a:rPr lang="en-US" altLang="zh-CN" sz="1800" dirty="0" err="1" smtClean="0"/>
              <a:t>er</a:t>
            </a:r>
            <a:r>
              <a:rPr lang="en-US" altLang="zh-CN" sz="1800" dirty="0" smtClean="0"/>
              <a:t> efficiency</a:t>
            </a:r>
            <a:r>
              <a:rPr lang="de-DE" altLang="zh-CN" sz="1800" dirty="0" smtClean="0"/>
              <a:t> </a:t>
            </a:r>
            <a:r>
              <a:rPr lang="de-DE" altLang="zh-CN" sz="1800" dirty="0" err="1" smtClean="0"/>
              <a:t>than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fully distributed architectures. </a:t>
            </a:r>
          </a:p>
        </p:txBody>
      </p:sp>
    </p:spTree>
    <p:extLst>
      <p:ext uri="{BB962C8B-B14F-4D97-AF65-F5344CB8AC3E}">
        <p14:creationId xmlns:p14="http://schemas.microsoft.com/office/powerpoint/2010/main" val="158865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analysis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98383" y="5080000"/>
            <a:ext cx="8359464" cy="1289538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For simplicity, in this section, we first assume one substation network equipped with </a:t>
            </a:r>
            <a:r>
              <a:rPr lang="en-US" altLang="zh-CN" sz="2000" dirty="0">
                <a:solidFill>
                  <a:srgbClr val="FF0000"/>
                </a:solidFill>
              </a:rPr>
              <a:t>only 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IED, one PSAU,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/>
              <a:t>server to demonstrate the dependability evaluation procedures</a:t>
            </a:r>
            <a:r>
              <a:rPr lang="en-US" altLang="zh-CN" sz="20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en-US" sz="2000" dirty="0" smtClean="0"/>
              <a:t>T</a:t>
            </a:r>
            <a:r>
              <a:rPr lang="en-US" altLang="zh-CN" sz="2000" dirty="0" smtClean="0"/>
              <a:t>hen discuss several approaches to improve the dependability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61" y="898769"/>
            <a:ext cx="5625124" cy="411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8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5442" y="144000"/>
            <a:ext cx="8568000" cy="543600"/>
          </a:xfrm>
        </p:spPr>
        <p:txBody>
          <a:bodyPr/>
          <a:lstStyle/>
          <a:p>
            <a:r>
              <a:rPr lang="en-US" altLang="zh-CN" dirty="0" smtClean="0"/>
              <a:t>Performance</a:t>
            </a:r>
            <a:r>
              <a:rPr lang="de-DE" altLang="zh-CN" dirty="0" smtClean="0"/>
              <a:t>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Setting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3306" y="742462"/>
            <a:ext cx="8359464" cy="3595076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200" dirty="0" smtClean="0"/>
              <a:t>We separate </a:t>
            </a:r>
            <a:r>
              <a:rPr lang="en-US" altLang="zh-CN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/>
              <a:t>Sensor, </a:t>
            </a:r>
            <a:r>
              <a:rPr lang="en-US" altLang="zh-CN" sz="2200" dirty="0" smtClean="0"/>
              <a:t> IED</a:t>
            </a:r>
            <a:r>
              <a:rPr lang="de-DE" altLang="zh-CN" sz="2200" dirty="0" smtClean="0"/>
              <a:t>, PSAU </a:t>
            </a:r>
            <a:r>
              <a:rPr lang="en-US" altLang="zh-CN" sz="2200" dirty="0" smtClean="0"/>
              <a:t>and</a:t>
            </a:r>
            <a:r>
              <a:rPr lang="en-US" altLang="zh-CN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>
                <a:solidFill>
                  <a:srgbClr val="000000"/>
                </a:solidFill>
              </a:rPr>
              <a:t>DMS</a:t>
            </a:r>
            <a:r>
              <a:rPr lang="en-US" altLang="zh-CN" sz="2200" dirty="0" smtClean="0">
                <a:solidFill>
                  <a:srgbClr val="FF0000"/>
                </a:solidFill>
              </a:rPr>
              <a:t> </a:t>
            </a:r>
            <a:r>
              <a:rPr lang="de-DE" altLang="zh-CN" sz="2200" dirty="0" smtClean="0"/>
              <a:t>into </a:t>
            </a:r>
            <a:r>
              <a:rPr lang="de-DE" altLang="zh-CN" sz="2200" dirty="0"/>
              <a:t>two states : normal operating mode (on) and </a:t>
            </a:r>
            <a:r>
              <a:rPr lang="de-DE" altLang="zh-CN" sz="2200" dirty="0" smtClean="0"/>
              <a:t>failing </a:t>
            </a:r>
            <a:r>
              <a:rPr lang="de-DE" altLang="zh-CN" sz="2200" dirty="0"/>
              <a:t>down mode (down)</a:t>
            </a:r>
            <a:r>
              <a:rPr lang="de-DE" altLang="zh-CN" sz="22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200" dirty="0" smtClean="0"/>
              <a:t>Here </a:t>
            </a:r>
            <a:r>
              <a:rPr lang="de-DE" altLang="zh-CN" sz="2200" dirty="0"/>
              <a:t>are 8 places corresponding to different states in STPN: Sensor_on, Sensor_down, IED_on, IED_down, PSAU_on, PSAU_down, DMS_on, DMS_down</a:t>
            </a:r>
            <a:r>
              <a:rPr lang="de-DE" altLang="zh-CN" sz="22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200" dirty="0" smtClean="0"/>
              <a:t>T</a:t>
            </a:r>
            <a:r>
              <a:rPr lang="en-US" altLang="zh-CN" sz="2200" dirty="0" err="1" smtClean="0"/>
              <a:t>hree</a:t>
            </a:r>
            <a:r>
              <a:rPr lang="en-US" altLang="zh-CN" sz="2200" dirty="0" smtClean="0"/>
              <a:t> </a:t>
            </a:r>
            <a:r>
              <a:rPr lang="en-US" altLang="zh-CN" sz="2200" dirty="0"/>
              <a:t>common ways for destroying the components: communication link failure, device physically breakdown and data corruption, which are separately denoted by transitions </a:t>
            </a:r>
            <a:r>
              <a:rPr lang="en-US" altLang="zh-CN" sz="2200" dirty="0" smtClean="0"/>
              <a:t>T</a:t>
            </a:r>
            <a:r>
              <a:rPr lang="en-US" altLang="zh-CN" sz="2200" baseline="-25000" dirty="0" smtClean="0"/>
              <a:t>CLF</a:t>
            </a:r>
            <a:r>
              <a:rPr lang="en-US" altLang="zh-CN" sz="2200" dirty="0" smtClean="0"/>
              <a:t>,T</a:t>
            </a:r>
            <a:r>
              <a:rPr lang="en-US" altLang="zh-CN" sz="2200" baseline="-25000" dirty="0" smtClean="0"/>
              <a:t>DC</a:t>
            </a:r>
            <a:r>
              <a:rPr lang="en-US" altLang="zh-CN" sz="2200" dirty="0" smtClean="0"/>
              <a:t>,T</a:t>
            </a:r>
            <a:r>
              <a:rPr lang="en-US" altLang="zh-CN" sz="2200" baseline="-25000" dirty="0" smtClean="0"/>
              <a:t>DPB</a:t>
            </a:r>
            <a:r>
              <a:rPr lang="en-US" altLang="zh-CN" sz="2200" dirty="0" smtClean="0"/>
              <a:t>.PSAU </a:t>
            </a:r>
            <a:r>
              <a:rPr lang="en-US" altLang="zh-CN" sz="2200" dirty="0"/>
              <a:t>has a particular cause of failure</a:t>
            </a:r>
            <a:r>
              <a:rPr lang="zh-CN" altLang="en-US" sz="2200" dirty="0"/>
              <a:t>：</a:t>
            </a:r>
            <a:r>
              <a:rPr lang="en-US" altLang="zh-CN" sz="2200" dirty="0"/>
              <a:t>database hacked denoted by </a:t>
            </a:r>
            <a:r>
              <a:rPr lang="en-US" altLang="zh-CN" sz="2200" dirty="0" smtClean="0"/>
              <a:t>T</a:t>
            </a:r>
            <a:r>
              <a:rPr lang="en-US" altLang="zh-CN" sz="2200" baseline="-25000" dirty="0" smtClean="0"/>
              <a:t>DH.</a:t>
            </a:r>
            <a:endParaRPr lang="de-DE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9" y="4181231"/>
            <a:ext cx="5881280" cy="17349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16924" y="5959231"/>
            <a:ext cx="244469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dirty="0"/>
              <a:t>The Firing Rates of Transitions </a:t>
            </a:r>
            <a:endParaRPr kumimoji="1" lang="zh-CN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194877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7539" y="144000"/>
            <a:ext cx="8568000" cy="543600"/>
          </a:xfrm>
        </p:spPr>
        <p:txBody>
          <a:bodyPr/>
          <a:lstStyle/>
          <a:p>
            <a:r>
              <a:rPr lang="en-US" altLang="zh-CN" sz="2800" dirty="0"/>
              <a:t>Motivation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31029" y="1465384"/>
            <a:ext cx="9012971" cy="211015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Instantaneous change in state </a:t>
            </a:r>
            <a:r>
              <a:rPr lang="en-US" altLang="zh-CN" sz="2000" dirty="0" smtClean="0"/>
              <a:t>quantities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V</a:t>
            </a:r>
            <a:r>
              <a:rPr lang="en-US" altLang="zh-CN" sz="2000" dirty="0" smtClean="0"/>
              <a:t>olatility </a:t>
            </a:r>
            <a:r>
              <a:rPr lang="en-US" altLang="zh-CN" sz="2000" dirty="0"/>
              <a:t>and </a:t>
            </a:r>
            <a:r>
              <a:rPr lang="en-US" altLang="zh-CN" sz="2000" dirty="0" smtClean="0"/>
              <a:t>randomness of new energy          </a:t>
            </a:r>
            <a:r>
              <a:rPr lang="en-US" altLang="zh-CN" sz="2000" dirty="0" smtClean="0">
                <a:solidFill>
                  <a:prstClr val="black"/>
                </a:solidFill>
              </a:rPr>
              <a:t>The </a:t>
            </a:r>
            <a:r>
              <a:rPr lang="en-US" altLang="zh-CN" sz="2000" dirty="0">
                <a:solidFill>
                  <a:prstClr val="black"/>
                </a:solidFill>
              </a:rPr>
              <a:t>difficulty of control </a:t>
            </a:r>
            <a:r>
              <a:rPr lang="en-US" altLang="zh-CN" sz="2000" dirty="0" smtClean="0">
                <a:solidFill>
                  <a:prstClr val="black"/>
                </a:solidFill>
              </a:rPr>
              <a:t>increases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Active adjustment on the </a:t>
            </a:r>
            <a:r>
              <a:rPr lang="en-US" altLang="zh-CN" sz="2000" dirty="0" smtClean="0"/>
              <a:t>demand </a:t>
            </a:r>
            <a:r>
              <a:rPr lang="en-US" altLang="zh-CN" sz="2000" dirty="0"/>
              <a:t>side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>
                <a:solidFill>
                  <a:prstClr val="black"/>
                </a:solidFill>
              </a:rPr>
              <a:t>                 Higher </a:t>
            </a:r>
            <a:r>
              <a:rPr lang="en-US" altLang="zh-CN" sz="2000" dirty="0">
                <a:solidFill>
                  <a:prstClr val="black"/>
                </a:solidFill>
              </a:rPr>
              <a:t>penetration of  </a:t>
            </a:r>
            <a:r>
              <a:rPr lang="en-US" altLang="zh-CN" sz="2000" dirty="0" smtClean="0">
                <a:solidFill>
                  <a:prstClr val="black"/>
                </a:solidFill>
              </a:rPr>
              <a:t>DGs             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number of controls increases</a:t>
            </a:r>
          </a:p>
          <a:p>
            <a:pPr marL="0" indent="0">
              <a:buNone/>
            </a:pPr>
            <a:endParaRPr lang="en-US" altLang="zh-CN" sz="2000" dirty="0"/>
          </a:p>
        </p:txBody>
      </p:sp>
      <p:sp>
        <p:nvSpPr>
          <p:cNvPr id="4" name="右大括号 3"/>
          <p:cNvSpPr/>
          <p:nvPr/>
        </p:nvSpPr>
        <p:spPr>
          <a:xfrm>
            <a:off x="4767385" y="1543538"/>
            <a:ext cx="390768" cy="9769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73077" y="2715846"/>
            <a:ext cx="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sz="1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3651833" y="4943230"/>
            <a:ext cx="402678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</a:rPr>
              <a:t>   </a:t>
            </a:r>
            <a:endParaRPr lang="en-US" altLang="zh-CN" sz="1400" dirty="0">
              <a:solidFill>
                <a:prstClr val="black"/>
              </a:solidFill>
            </a:endParaRPr>
          </a:p>
          <a:p>
            <a:endParaRPr kumimoji="1" lang="zh-CN" altLang="en-US" sz="1400" dirty="0" smtClean="0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5001845" y="2032000"/>
            <a:ext cx="3321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4997937" y="3141785"/>
            <a:ext cx="3321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7077" y="4415693"/>
            <a:ext cx="8596923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strike="sngStrike" dirty="0" smtClean="0"/>
              <a:t>Centralized </a:t>
            </a:r>
            <a:r>
              <a:rPr lang="en-US" altLang="zh-CN" sz="2400" strike="sngStrike" dirty="0"/>
              <a:t>control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                Hierarchical control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                   Decentralized automation unit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                   (Substation </a:t>
            </a:r>
            <a:r>
              <a:rPr lang="en-US" altLang="zh-CN" sz="2400" dirty="0"/>
              <a:t>A</a:t>
            </a:r>
            <a:r>
              <a:rPr lang="en-US" altLang="zh-CN" sz="2400" dirty="0" smtClean="0"/>
              <a:t>utomation </a:t>
            </a:r>
            <a:r>
              <a:rPr lang="en-US" altLang="zh-CN" sz="2400" dirty="0"/>
              <a:t>U</a:t>
            </a:r>
            <a:r>
              <a:rPr lang="en-US" altLang="zh-CN" sz="2400" dirty="0" smtClean="0"/>
              <a:t>nits) </a:t>
            </a:r>
            <a:endParaRPr lang="en-US" altLang="zh-CN" sz="2400" dirty="0"/>
          </a:p>
          <a:p>
            <a:endParaRPr kumimoji="1" lang="zh-CN" altLang="en-US" sz="1400" dirty="0" smtClean="0"/>
          </a:p>
        </p:txBody>
      </p:sp>
      <p:sp>
        <p:nvSpPr>
          <p:cNvPr id="33" name="燕尾形箭头 32"/>
          <p:cNvSpPr/>
          <p:nvPr/>
        </p:nvSpPr>
        <p:spPr>
          <a:xfrm>
            <a:off x="3575539" y="4474307"/>
            <a:ext cx="840154" cy="273539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6288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Calculation </a:t>
            </a:r>
            <a:r>
              <a:rPr lang="en-US" altLang="zh-CN" dirty="0"/>
              <a:t>method of </a:t>
            </a:r>
            <a:r>
              <a:rPr lang="en-US" altLang="zh-CN" dirty="0" smtClean="0"/>
              <a:t>dependability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342032"/>
          </a:xfrm>
        </p:spPr>
        <p:txBody>
          <a:bodyPr/>
          <a:lstStyle/>
          <a:p>
            <a:r>
              <a:rPr lang="en-US" altLang="zh-CN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alculation </a:t>
            </a:r>
            <a:r>
              <a:rPr lang="en-US" altLang="zh-CN" sz="2000" dirty="0"/>
              <a:t>method of </a:t>
            </a:r>
            <a:r>
              <a:rPr lang="en-US" altLang="zh-CN" sz="2000" dirty="0" smtClean="0"/>
              <a:t>dependability for both </a:t>
            </a:r>
            <a:r>
              <a:rPr lang="en-US" altLang="zh-CN" sz="2000" dirty="0"/>
              <a:t>steady-state and transient </a:t>
            </a:r>
            <a:r>
              <a:rPr lang="en-US" altLang="zh-CN" sz="2000" dirty="0" smtClean="0"/>
              <a:t>aspects involves </a:t>
            </a:r>
            <a:r>
              <a:rPr lang="en-US" altLang="zh-CN" sz="2000" dirty="0"/>
              <a:t>two steps</a:t>
            </a:r>
            <a:r>
              <a:rPr lang="en-US" altLang="zh-CN" sz="2000" dirty="0" smtClean="0"/>
              <a:t>:</a:t>
            </a:r>
          </a:p>
          <a:p>
            <a:pPr lvl="1"/>
            <a:r>
              <a:rPr lang="en-US" altLang="zh-CN" sz="2000" dirty="0" smtClean="0"/>
              <a:t>the </a:t>
            </a:r>
            <a:r>
              <a:rPr lang="en-US" altLang="zh-CN" sz="2000" dirty="0"/>
              <a:t>analysis of the equivalent </a:t>
            </a:r>
            <a:r>
              <a:rPr lang="en-US" altLang="zh-CN" sz="2000" dirty="0" smtClean="0"/>
              <a:t>Continuous </a:t>
            </a:r>
            <a:r>
              <a:rPr lang="en-US" altLang="zh-CN" sz="2000" dirty="0"/>
              <a:t>T</a:t>
            </a:r>
            <a:r>
              <a:rPr lang="en-US" altLang="zh-CN" sz="2000" dirty="0" smtClean="0"/>
              <a:t>ime </a:t>
            </a:r>
            <a:r>
              <a:rPr lang="en-US" altLang="zh-CN" sz="2000" dirty="0"/>
              <a:t>Markov C</a:t>
            </a:r>
            <a:r>
              <a:rPr lang="en-US" altLang="zh-CN" sz="2000" dirty="0" smtClean="0"/>
              <a:t>hain (CTMC)</a:t>
            </a:r>
          </a:p>
          <a:p>
            <a:pPr lvl="1"/>
            <a:r>
              <a:rPr lang="en-US" altLang="zh-CN" sz="2000" dirty="0" smtClean="0"/>
              <a:t>and </a:t>
            </a:r>
            <a:r>
              <a:rPr lang="en-US" altLang="zh-CN" sz="2000" dirty="0"/>
              <a:t>the computation of </a:t>
            </a:r>
            <a:r>
              <a:rPr lang="en-US" altLang="zh-CN" sz="2000" dirty="0" smtClean="0"/>
              <a:t>dependability</a:t>
            </a:r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/>
              <a:t>There are two equivalent methods to compute the steady</a:t>
            </a:r>
            <a:r>
              <a:rPr lang="en-US" altLang="zh-CN" sz="2000" dirty="0" smtClean="0"/>
              <a:t>-state </a:t>
            </a:r>
            <a:r>
              <a:rPr lang="en-US" altLang="zh-CN" sz="2000" dirty="0"/>
              <a:t>probability of CTMC. 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/>
              <a:t>Specific mathematical calculations are very complex, fortunately </a:t>
            </a:r>
            <a:r>
              <a:rPr lang="en-US" altLang="zh-CN" sz="2000" dirty="0" smtClean="0"/>
              <a:t>ORIS's </a:t>
            </a:r>
            <a:r>
              <a:rPr lang="en-US" altLang="zh-CN" sz="2000" dirty="0"/>
              <a:t>own performance analysis </a:t>
            </a:r>
            <a:r>
              <a:rPr lang="en-US" altLang="zh-CN" sz="2000" dirty="0" smtClean="0"/>
              <a:t>tools can </a:t>
            </a:r>
            <a:r>
              <a:rPr lang="en-US" altLang="zh-CN" sz="2000" dirty="0"/>
              <a:t>quickly obtain </a:t>
            </a:r>
            <a:r>
              <a:rPr lang="en-US" altLang="zh-CN" sz="2000" dirty="0" smtClean="0"/>
              <a:t>analysis results (steady</a:t>
            </a:r>
            <a:r>
              <a:rPr lang="en-US" altLang="zh-CN" sz="2000" dirty="0"/>
              <a:t>-state </a:t>
            </a:r>
            <a:r>
              <a:rPr lang="en-US" altLang="zh-CN" sz="2000" dirty="0" smtClean="0"/>
              <a:t>failure probability</a:t>
            </a:r>
            <a:r>
              <a:rPr lang="en-US" altLang="zh-CN" sz="2000" dirty="0"/>
              <a:t>) both in data and graph.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400" dirty="0"/>
              <a:t>   </a:t>
            </a:r>
            <a:endParaRPr lang="de-DE" altLang="zh-CN" sz="2400" dirty="0"/>
          </a:p>
        </p:txBody>
      </p:sp>
      <p:pic>
        <p:nvPicPr>
          <p:cNvPr id="7" name="图片 6" descr="Snip20170714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93" y="3077307"/>
            <a:ext cx="3581400" cy="1778000"/>
          </a:xfrm>
          <a:prstGeom prst="rect">
            <a:avLst/>
          </a:prstGeom>
        </p:spPr>
      </p:pic>
      <p:pic>
        <p:nvPicPr>
          <p:cNvPr id="8" name="图片 7" descr="Snip20170714_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992" y="3008921"/>
            <a:ext cx="2731035" cy="932962"/>
          </a:xfrm>
          <a:prstGeom prst="rect">
            <a:avLst/>
          </a:prstGeom>
        </p:spPr>
      </p:pic>
      <p:pic>
        <p:nvPicPr>
          <p:cNvPr id="9" name="图片 8" descr="Snip20170714_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31" y="4193931"/>
            <a:ext cx="1651000" cy="482600"/>
          </a:xfrm>
          <a:prstGeom prst="rect">
            <a:avLst/>
          </a:prstGeom>
        </p:spPr>
      </p:pic>
      <p:pic>
        <p:nvPicPr>
          <p:cNvPr id="11" name="图片 10" descr="Snip20170714_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3106616"/>
            <a:ext cx="428585" cy="1660769"/>
          </a:xfrm>
          <a:prstGeom prst="rect">
            <a:avLst/>
          </a:prstGeom>
        </p:spPr>
      </p:pic>
      <p:pic>
        <p:nvPicPr>
          <p:cNvPr id="3" name="图片 2" descr="Snip20170804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662" y="5233866"/>
            <a:ext cx="283699" cy="29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Dependability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93767" y="4420578"/>
            <a:ext cx="8750233" cy="1758460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The number of failure use cases marked by blue can easily indicate the rise in </a:t>
            </a:r>
            <a:r>
              <a:rPr lang="en-US" altLang="zh-CN" sz="2000" dirty="0" smtClean="0"/>
              <a:t>security.</a:t>
            </a:r>
            <a:endParaRPr lang="en-US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J</a:t>
            </a:r>
            <a:r>
              <a:rPr lang="en-US" altLang="zh-CN" sz="2000" dirty="0" smtClean="0"/>
              <a:t>ust </a:t>
            </a:r>
            <a:r>
              <a:rPr lang="en-US" altLang="zh-CN" sz="2000" dirty="0"/>
              <a:t>an intuitive impression of all the data we can achieve from GSPN </a:t>
            </a:r>
            <a:r>
              <a:rPr lang="en-US" altLang="zh-CN" sz="2000" dirty="0" smtClean="0"/>
              <a:t>analysis </a:t>
            </a:r>
            <a:r>
              <a:rPr lang="en-US" altLang="zh-CN" sz="2000" dirty="0" smtClean="0"/>
              <a:t>function</a:t>
            </a:r>
            <a:r>
              <a:rPr lang="de-DE" altLang="zh-CN" sz="2000" dirty="0" smtClean="0"/>
              <a:t>(</a:t>
            </a:r>
            <a:r>
              <a:rPr lang="en-US" altLang="zh-CN" sz="2000" dirty="0"/>
              <a:t>timed transitions have exponential distributions, and immediate transitions have 0-Dirac </a:t>
            </a:r>
            <a:r>
              <a:rPr lang="en-US" altLang="zh-CN" sz="2000" dirty="0" smtClean="0"/>
              <a:t>distributions</a:t>
            </a:r>
            <a:r>
              <a:rPr lang="de-DE" altLang="zh-CN" sz="2000" dirty="0" smtClean="0"/>
              <a:t>)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, following we will present detailed comparative analysis corresponding to the specific model.</a:t>
            </a:r>
          </a:p>
          <a:p>
            <a:pPr marL="342900" indent="-342900">
              <a:buFont typeface="Wingdings" charset="2"/>
              <a:buChar char="n"/>
            </a:pP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14" y="845229"/>
            <a:ext cx="6526286" cy="16752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27" y="2774462"/>
            <a:ext cx="7133344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6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r>
              <a:rPr lang="de-DE" altLang="zh-CN" dirty="0" smtClean="0"/>
              <a:t>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Centralized Automation(CA)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3306" y="742462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Centralized </a:t>
            </a:r>
            <a:r>
              <a:rPr lang="en-US" altLang="zh-CN" sz="2000" dirty="0" smtClean="0"/>
              <a:t>automation</a:t>
            </a:r>
            <a:r>
              <a:rPr lang="de-DE" altLang="zh-CN" sz="2000" dirty="0" smtClean="0"/>
              <a:t>(</a:t>
            </a:r>
            <a:r>
              <a:rPr lang="de-DE" altLang="zh-CN" sz="2000" dirty="0"/>
              <a:t>CA) architecture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08" y="1629866"/>
            <a:ext cx="6895740" cy="427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de-DE" altLang="zh-CN" dirty="0" smtClean="0"/>
              <a:t>IDE4L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801075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de-DE" altLang="zh-CN" sz="2000" dirty="0" smtClean="0"/>
              <a:t>architecture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</a:t>
            </a:r>
            <a:r>
              <a:rPr lang="en-US" altLang="zh-CN" sz="2000" dirty="0" smtClean="0">
                <a:solidFill>
                  <a:srgbClr val="FF0000"/>
                </a:solidFill>
              </a:rPr>
              <a:t>Sensor, one IED</a:t>
            </a:r>
            <a:r>
              <a:rPr lang="en-US" altLang="zh-CN" sz="2000" dirty="0">
                <a:solidFill>
                  <a:srgbClr val="FF0000"/>
                </a:solidFill>
              </a:rPr>
              <a:t>,</a:t>
            </a:r>
            <a:r>
              <a:rPr lang="en-US" altLang="zh-CN" sz="2000" dirty="0" smtClean="0">
                <a:solidFill>
                  <a:srgbClr val="FF0000"/>
                </a:solidFill>
              </a:rPr>
              <a:t>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8" y="1563494"/>
            <a:ext cx="7730525" cy="32347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50" y="4792996"/>
            <a:ext cx="6911529" cy="141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Protection approaches</a:t>
            </a:r>
            <a:br>
              <a:rPr lang="en-US" altLang="zh-CN" dirty="0" smtClean="0"/>
            </a:br>
            <a:r>
              <a:rPr lang="en-US" altLang="zh-CN" dirty="0" smtClean="0"/>
              <a:t>IED separation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two IEDs</a:t>
            </a:r>
            <a:r>
              <a:rPr lang="de-DE" altLang="zh-CN" sz="2000" dirty="0" smtClean="0">
                <a:solidFill>
                  <a:srgbClr val="FF0000"/>
                </a:solidFill>
              </a:rPr>
              <a:t>(monitoring, control)</a:t>
            </a:r>
            <a:r>
              <a:rPr lang="en-US" altLang="zh-CN" sz="2000" dirty="0" smtClean="0">
                <a:solidFill>
                  <a:srgbClr val="FF0000"/>
                </a:solidFill>
              </a:rPr>
              <a:t>,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6" y="1652710"/>
            <a:ext cx="8600995" cy="31733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86" y="4745443"/>
            <a:ext cx="7229418" cy="148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</a:t>
            </a:r>
            <a:r>
              <a:rPr lang="en-US" altLang="zh-CN" dirty="0"/>
              <a:t> </a:t>
            </a:r>
            <a:r>
              <a:rPr lang="en-US" altLang="zh-CN" dirty="0" smtClean="0"/>
              <a:t>double virtualization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8" y="801077"/>
            <a:ext cx="8906541" cy="133648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/>
              <a:t>PSAU-double </a:t>
            </a:r>
            <a:r>
              <a:rPr lang="en-US" altLang="zh-CN" sz="2000" dirty="0" smtClean="0"/>
              <a:t>virtualization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 smtClean="0">
                <a:solidFill>
                  <a:srgbClr val="FF0000"/>
                </a:solidFill>
              </a:rPr>
              <a:t>One </a:t>
            </a:r>
            <a:r>
              <a:rPr lang="de-DE" altLang="zh-CN" sz="2000" dirty="0">
                <a:solidFill>
                  <a:srgbClr val="FF0000"/>
                </a:solidFill>
              </a:rPr>
              <a:t>Sensor,  </a:t>
            </a:r>
            <a:r>
              <a:rPr lang="de-DE" altLang="zh-CN" sz="2000" dirty="0" smtClean="0">
                <a:solidFill>
                  <a:srgbClr val="FF0000"/>
                </a:solidFill>
              </a:rPr>
              <a:t>one IED, one PSAU  </a:t>
            </a:r>
            <a:r>
              <a:rPr lang="de-DE" altLang="zh-CN" sz="2000" dirty="0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one </a:t>
            </a:r>
            <a:r>
              <a:rPr lang="de-DE" altLang="zh-CN" sz="2000" dirty="0" smtClean="0">
                <a:solidFill>
                  <a:srgbClr val="FF0000"/>
                </a:solidFill>
              </a:rPr>
              <a:t>DMS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D</a:t>
            </a:r>
            <a:r>
              <a:rPr lang="en-US" altLang="zh-CN" sz="2000" dirty="0" smtClean="0"/>
              <a:t>ouble virtualization: </a:t>
            </a:r>
            <a:r>
              <a:rPr lang="en-US" altLang="zh-CN" sz="2000" dirty="0"/>
              <a:t>The functional and data layers, which will contain functional and data entities, will be logically separated.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79" y="2060111"/>
            <a:ext cx="5348021" cy="25247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95" y="4553930"/>
            <a:ext cx="7442470" cy="181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9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 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35152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IED,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0" y="1662114"/>
            <a:ext cx="7704152" cy="27051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11" y="4554982"/>
            <a:ext cx="7696977" cy="151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4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IED separation &amp; PSAU </a:t>
            </a:r>
            <a:r>
              <a:rPr lang="en-US" altLang="zh-CN" dirty="0"/>
              <a:t>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76536" y="781536"/>
            <a:ext cx="8359464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 and 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six IEDs,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5" y="1793673"/>
            <a:ext cx="8496548" cy="27084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0" y="4522950"/>
            <a:ext cx="8095846" cy="16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0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DMS-backup strategy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7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DMS-backup strategy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IED,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 smtClean="0">
                <a:solidFill>
                  <a:srgbClr val="FF0000"/>
                </a:solidFill>
              </a:rPr>
              <a:t>with Backup strategy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8" y="1803302"/>
            <a:ext cx="8209480" cy="27939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73" y="4650153"/>
            <a:ext cx="7507625" cy="156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57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Bad/Missing data detection/correction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6"/>
            <a:ext cx="8554850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/>
              <a:t>Bad/Missing data detection/</a:t>
            </a:r>
            <a:r>
              <a:rPr lang="en-US" altLang="zh-CN" sz="2000" dirty="0" smtClean="0"/>
              <a:t>correction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 smtClean="0">
                <a:solidFill>
                  <a:srgbClr val="FF0000"/>
                </a:solidFill>
              </a:rPr>
              <a:t>One </a:t>
            </a:r>
            <a:r>
              <a:rPr lang="de-DE" altLang="zh-CN" sz="2000" dirty="0">
                <a:solidFill>
                  <a:srgbClr val="FF0000"/>
                </a:solidFill>
              </a:rPr>
              <a:t>Sensor,  six separated </a:t>
            </a:r>
            <a:r>
              <a:rPr lang="de-DE" altLang="zh-CN" sz="2000" dirty="0" smtClean="0">
                <a:solidFill>
                  <a:srgbClr val="FF0000"/>
                </a:solidFill>
              </a:rPr>
              <a:t>l </a:t>
            </a:r>
            <a:r>
              <a:rPr lang="de-DE" altLang="zh-CN" sz="2000" dirty="0">
                <a:solidFill>
                  <a:srgbClr val="FF0000"/>
                </a:solidFill>
              </a:rPr>
              <a:t>IEDs, three PSAUs </a:t>
            </a:r>
            <a:r>
              <a:rPr lang="de-DE" altLang="zh-CN" sz="2000" dirty="0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one </a:t>
            </a:r>
            <a:r>
              <a:rPr lang="de-DE" altLang="zh-CN" sz="2000" dirty="0" smtClean="0">
                <a:solidFill>
                  <a:srgbClr val="FF0000"/>
                </a:solidFill>
              </a:rPr>
              <a:t>DMS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734000"/>
            <a:ext cx="7776307" cy="31556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80" y="4826000"/>
            <a:ext cx="6796338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8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Motivation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722922"/>
            <a:ext cx="8348663" cy="5607540"/>
          </a:xfrm>
        </p:spPr>
        <p:txBody>
          <a:bodyPr/>
          <a:lstStyle/>
          <a:p>
            <a:r>
              <a:rPr lang="en-US" altLang="zh-CN" sz="2400" dirty="0">
                <a:solidFill>
                  <a:prstClr val="black"/>
                </a:solidFill>
              </a:rPr>
              <a:t>With the higher penetration of distributed </a:t>
            </a:r>
            <a:r>
              <a:rPr lang="en-US" altLang="zh-CN" sz="2400" dirty="0" smtClean="0">
                <a:solidFill>
                  <a:prstClr val="black"/>
                </a:solidFill>
              </a:rPr>
              <a:t>generations (DGs</a:t>
            </a:r>
            <a:r>
              <a:rPr lang="en-US" altLang="zh-CN" sz="2400" dirty="0">
                <a:solidFill>
                  <a:prstClr val="black"/>
                </a:solidFill>
              </a:rPr>
              <a:t>) and increase of the </a:t>
            </a:r>
            <a:r>
              <a:rPr lang="en-US" altLang="zh-CN" sz="2400" dirty="0" smtClean="0">
                <a:solidFill>
                  <a:prstClr val="black"/>
                </a:solidFill>
              </a:rPr>
              <a:t>control complexity </a:t>
            </a:r>
            <a:r>
              <a:rPr lang="en-US" altLang="zh-CN" sz="2400" dirty="0"/>
              <a:t>due to</a:t>
            </a:r>
            <a:r>
              <a:rPr lang="en-US" altLang="zh-CN" sz="2400" dirty="0" smtClean="0">
                <a:solidFill>
                  <a:prstClr val="black"/>
                </a:solidFill>
              </a:rPr>
              <a:t> </a:t>
            </a:r>
            <a:r>
              <a:rPr lang="en-US" altLang="zh-CN" sz="2400" dirty="0"/>
              <a:t>interaction of huge number of actors </a:t>
            </a:r>
            <a:r>
              <a:rPr lang="en-US" altLang="zh-CN" sz="2400" dirty="0" smtClean="0">
                <a:solidFill>
                  <a:prstClr val="black"/>
                </a:solidFill>
              </a:rPr>
              <a:t>in </a:t>
            </a:r>
            <a:r>
              <a:rPr lang="en-US" altLang="zh-CN" sz="2400" dirty="0">
                <a:solidFill>
                  <a:prstClr val="black"/>
                </a:solidFill>
              </a:rPr>
              <a:t>smart </a:t>
            </a:r>
            <a:r>
              <a:rPr lang="en-US" altLang="zh-CN" sz="2400" dirty="0" smtClean="0">
                <a:solidFill>
                  <a:prstClr val="black"/>
                </a:solidFill>
              </a:rPr>
              <a:t>grid, </a:t>
            </a:r>
            <a:r>
              <a:rPr lang="en-US" altLang="zh-CN" sz="2400" dirty="0" smtClean="0"/>
              <a:t>Distribution </a:t>
            </a:r>
            <a:r>
              <a:rPr lang="en-US" altLang="zh-CN" sz="2400" dirty="0"/>
              <a:t>Automation (DA) </a:t>
            </a:r>
            <a:r>
              <a:rPr lang="en-US" altLang="zh-CN" sz="2400" dirty="0" smtClean="0"/>
              <a:t>system is needed in distribution level  to enhance </a:t>
            </a:r>
            <a:r>
              <a:rPr lang="en-US" altLang="zh-CN" sz="2400" dirty="0"/>
              <a:t>efficiency, reliability and quality of electric </a:t>
            </a:r>
            <a:r>
              <a:rPr lang="en-US" altLang="zh-CN" sz="2400" dirty="0" smtClean="0"/>
              <a:t>service. 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/>
              <a:t>Hierarchical and distributed control approach needs to be applied in </a:t>
            </a:r>
            <a:r>
              <a:rPr lang="en-US" altLang="zh-CN" sz="2400" dirty="0" smtClean="0"/>
              <a:t>DA system, </a:t>
            </a:r>
            <a:r>
              <a:rPr lang="en-US" altLang="zh-CN" sz="2400" dirty="0"/>
              <a:t>which introduces the concept of substation </a:t>
            </a:r>
            <a:r>
              <a:rPr lang="en-US" altLang="zh-CN" sz="2400" dirty="0" smtClean="0"/>
              <a:t>automation</a:t>
            </a:r>
            <a:r>
              <a:rPr lang="de-DE" altLang="zh-CN" sz="2400" dirty="0" smtClean="0"/>
              <a:t>.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 smtClean="0"/>
              <a:t>How to </a:t>
            </a:r>
            <a:r>
              <a:rPr lang="en-US" altLang="zh-CN" sz="2400" dirty="0"/>
              <a:t>abstract distribution automation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as an accurate and observable </a:t>
            </a:r>
            <a:r>
              <a:rPr lang="en-US" altLang="zh-CN" sz="2400" dirty="0" smtClean="0"/>
              <a:t>model then complete the performance analysis play </a:t>
            </a:r>
            <a:r>
              <a:rPr lang="en-US" altLang="zh-CN" sz="2400" dirty="0"/>
              <a:t>significant </a:t>
            </a:r>
            <a:r>
              <a:rPr lang="en-US" altLang="zh-CN" sz="2400" dirty="0" smtClean="0"/>
              <a:t>roles for the further grid upgrade.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5581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/>
              <a:t>KPI: Key Performance Indicator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556573" cy="5342032"/>
          </a:xfrm>
        </p:spPr>
        <p:txBody>
          <a:bodyPr/>
          <a:lstStyle/>
          <a:p>
            <a:r>
              <a:rPr lang="en-US" altLang="zh-CN" sz="2000" dirty="0" smtClean="0"/>
              <a:t>1.Reliability</a:t>
            </a:r>
          </a:p>
          <a:p>
            <a:pPr lvl="1"/>
            <a:r>
              <a:rPr lang="en-US" altLang="zh-CN" sz="2000" dirty="0"/>
              <a:t>the </a:t>
            </a:r>
            <a:r>
              <a:rPr lang="en-US" altLang="zh-CN" sz="2000" dirty="0" smtClean="0"/>
              <a:t>capability of each component </a:t>
            </a:r>
            <a:r>
              <a:rPr lang="en-US" altLang="zh-CN" sz="2000" dirty="0"/>
              <a:t>to continuously provide services without failures.</a:t>
            </a:r>
          </a:p>
          <a:p>
            <a:pPr marL="216100" lvl="1" indent="0">
              <a:buNone/>
            </a:pPr>
            <a:endParaRPr lang="en-US" altLang="zh-CN" sz="2000" dirty="0"/>
          </a:p>
          <a:p>
            <a:endParaRPr lang="de-DE" altLang="zh-CN" sz="2000" dirty="0"/>
          </a:p>
          <a:p>
            <a:pPr marL="0" indent="0">
              <a:buNone/>
            </a:pPr>
            <a:r>
              <a:rPr lang="de-DE" altLang="zh-CN" sz="2000" dirty="0" smtClean="0"/>
              <a:t>     </a:t>
            </a:r>
            <a:endParaRPr lang="en-US" altLang="zh-CN" sz="2000" dirty="0" smtClean="0"/>
          </a:p>
          <a:p>
            <a:endParaRPr lang="en-US" altLang="zh-CN" sz="2000" dirty="0"/>
          </a:p>
          <a:p>
            <a:pPr lvl="0">
              <a:buClr>
                <a:srgbClr val="DD402D"/>
              </a:buClr>
            </a:pPr>
            <a:r>
              <a:rPr lang="en-US" altLang="zh-CN" sz="2000" dirty="0" smtClean="0">
                <a:solidFill>
                  <a:prstClr val="black"/>
                </a:solidFill>
              </a:rPr>
              <a:t>2.Availability: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the resilience of correct services for some critical components.</a:t>
            </a:r>
          </a:p>
          <a:p>
            <a:pPr marL="0" lvl="0" indent="0">
              <a:buClr>
                <a:srgbClr val="DD402D"/>
              </a:buClr>
              <a:buNone/>
            </a:pPr>
            <a:r>
              <a:rPr lang="en-US" altLang="zh-CN" sz="2400" dirty="0" smtClean="0"/>
              <a:t>   </a:t>
            </a:r>
            <a:endParaRPr lang="de-DE" altLang="zh-CN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99" y="1890236"/>
            <a:ext cx="6861071" cy="12851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87" y="4197088"/>
            <a:ext cx="7011039" cy="207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38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61366" y="5405854"/>
            <a:ext cx="8554850" cy="789967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/>
              <a:t>Transient period is very short (less than 1s).</a:t>
            </a:r>
          </a:p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/>
              <a:t>Using steady state availability as the KPI</a:t>
            </a:r>
            <a:r>
              <a:rPr lang="de-DE" altLang="zh-CN" sz="2000" dirty="0"/>
              <a:t>.</a:t>
            </a:r>
            <a:endParaRPr lang="en-US" altLang="zh-CN" sz="2000" dirty="0" smtClean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9" y="831046"/>
            <a:ext cx="7759720" cy="456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46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5"/>
            <a:ext cx="8554850" cy="1723721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Compared with centralized automation</a:t>
            </a:r>
            <a:r>
              <a:rPr lang="de-DE" altLang="zh-CN" sz="2000" dirty="0">
                <a:solidFill>
                  <a:prstClr val="black"/>
                </a:solidFill>
                <a:latin typeface="Arial"/>
              </a:rPr>
              <a:t>,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IDE4L significantly improve the availability of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most 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use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cases.</a:t>
            </a:r>
          </a:p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/>
              <a:t>Availability of a few use cases decrease, which can be avoided through following protection approaches.</a:t>
            </a:r>
            <a:endParaRPr lang="en-US" altLang="zh-CN" sz="2000" dirty="0" smtClean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7" y="2658815"/>
            <a:ext cx="8193396" cy="29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  <a:endParaRPr lang="de-DE" altLang="zh-CN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544048" cy="5177693"/>
          </a:xfrm>
        </p:spPr>
        <p:txBody>
          <a:bodyPr/>
          <a:lstStyle/>
          <a:p>
            <a:r>
              <a:rPr lang="en-US" altLang="zh-CN" sz="2000" dirty="0"/>
              <a:t>The functional separation on IED can significantly improve the reliability of sensor, especially for CCPC. But the PSAU migration can also play the same role.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2" y="2281811"/>
            <a:ext cx="8219591" cy="286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5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52948" y="836436"/>
            <a:ext cx="8554850" cy="913883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PSAU double virtualization can 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slightly decrease risks of MVPC, MVRTM, MVSE,MVSF in case of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IED,PSAU and DMS failures.</a:t>
            </a: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73" y="2122621"/>
            <a:ext cx="8205166" cy="289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1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14901" y="836436"/>
            <a:ext cx="8554850" cy="1053290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/>
              <a:t>PSAU migration is the most </a:t>
            </a:r>
            <a:r>
              <a:rPr lang="en-US" altLang="zh-CN" sz="2000" dirty="0" smtClean="0"/>
              <a:t>powerful </a:t>
            </a:r>
            <a:r>
              <a:rPr lang="en-US" altLang="zh-CN" sz="2000" dirty="0"/>
              <a:t>means of protection, with a strong protective effect all use cases of IED and PSAU.</a:t>
            </a: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47" y="1907443"/>
            <a:ext cx="8336334" cy="30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1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83924" y="758988"/>
            <a:ext cx="8554850" cy="882905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DMS 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backup strategy is most targeted for the protection of DMS</a:t>
            </a:r>
            <a:r>
              <a:rPr lang="zh-CN" altLang="en-US" sz="2000" dirty="0">
                <a:solidFill>
                  <a:prstClr val="black"/>
                </a:solidFill>
                <a:latin typeface="Arial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especially irreplaceable for NDU.</a:t>
            </a:r>
          </a:p>
          <a:p>
            <a:pPr lvl="0">
              <a:spcBef>
                <a:spcPts val="600"/>
              </a:spcBef>
              <a:buClr>
                <a:srgbClr val="DD402D"/>
              </a:buClr>
              <a:buSzPct val="115000"/>
            </a:pP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7" y="2038775"/>
            <a:ext cx="8245173" cy="291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7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52948" y="882905"/>
            <a:ext cx="8554850" cy="913883"/>
          </a:xfrm>
        </p:spPr>
        <p:txBody>
          <a:bodyPr/>
          <a:lstStyle/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Bad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/Missing data detection/correction mainly protects MVSE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.</a:t>
            </a:r>
            <a:r>
              <a:rPr lang="en-US" altLang="zh-CN" sz="2000" dirty="0"/>
              <a:t> But the cost is to slightly reduce the </a:t>
            </a:r>
            <a:r>
              <a:rPr lang="en-US" altLang="zh-CN" sz="2000" dirty="0" smtClean="0"/>
              <a:t>availability </a:t>
            </a:r>
            <a:r>
              <a:rPr lang="en-US" altLang="zh-CN" sz="2000" dirty="0"/>
              <a:t>of several other use cases</a:t>
            </a:r>
          </a:p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endParaRPr lang="en-US" altLang="zh-CN" sz="2000" dirty="0">
              <a:solidFill>
                <a:prstClr val="black"/>
              </a:solidFill>
              <a:latin typeface="Arial"/>
            </a:endParaRPr>
          </a:p>
          <a:p>
            <a:pPr lvl="0">
              <a:spcBef>
                <a:spcPts val="600"/>
              </a:spcBef>
              <a:buClr>
                <a:srgbClr val="DD402D"/>
              </a:buClr>
              <a:buSzPct val="115000"/>
            </a:pP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7" y="1933685"/>
            <a:ext cx="8386121" cy="28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70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Conclusion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348663" cy="5177693"/>
          </a:xfrm>
        </p:spPr>
        <p:txBody>
          <a:bodyPr/>
          <a:lstStyle/>
          <a:p>
            <a:r>
              <a:rPr lang="en-US" altLang="zh-CN" sz="2000" dirty="0"/>
              <a:t>This thesis is a feasibility study on using Petri Net theory for modeling and analyzing the distribution automation system</a:t>
            </a:r>
            <a:r>
              <a:rPr lang="de-DE" altLang="zh-CN" sz="2000" dirty="0"/>
              <a:t> </a:t>
            </a:r>
            <a:endParaRPr lang="de-DE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/>
              <a:t>The feasibility and correctness of the proposed method are illustrated by a detailed study of the 6 major use cases at the MV </a:t>
            </a:r>
            <a:r>
              <a:rPr lang="en-US" altLang="zh-CN" sz="2000" dirty="0" smtClean="0"/>
              <a:t>level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of IDE4L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The performance comparison of different </a:t>
            </a:r>
            <a:r>
              <a:rPr lang="en-US" altLang="zh-CN" sz="2000" dirty="0"/>
              <a:t>architectures </a:t>
            </a:r>
            <a:r>
              <a:rPr lang="en-US" altLang="zh-CN" sz="2000" dirty="0" smtClean="0"/>
              <a:t>and protection approaches verify </a:t>
            </a:r>
            <a:r>
              <a:rPr lang="en-US" altLang="zh-CN" sz="2000" dirty="0"/>
              <a:t>the advantages and necessity of the IDE4L system and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possibility of improvement. The analysis method can also be implemented in other </a:t>
            </a:r>
            <a:r>
              <a:rPr lang="en-US" altLang="zh-CN" sz="2000" dirty="0" smtClean="0"/>
              <a:t>system architecture.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/>
              <a:t>  </a:t>
            </a:r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future work can focus on better protection methods for the core </a:t>
            </a:r>
            <a:r>
              <a:rPr lang="en-US" altLang="zh-CN" sz="2000" dirty="0" smtClean="0"/>
              <a:t>components,</a:t>
            </a:r>
            <a:r>
              <a:rPr lang="en-US" altLang="zh-CN" sz="2000" dirty="0"/>
              <a:t> detailed </a:t>
            </a:r>
            <a:r>
              <a:rPr lang="en-US" altLang="zh-CN" sz="2000" dirty="0" smtClean="0"/>
              <a:t>transition procedure modeling</a:t>
            </a:r>
            <a:r>
              <a:rPr lang="de-DE" altLang="zh-CN" sz="2000" dirty="0" smtClean="0"/>
              <a:t> </a:t>
            </a:r>
            <a:r>
              <a:rPr lang="en-US" altLang="zh-CN" sz="2000" dirty="0" smtClean="0"/>
              <a:t> and avoidance of </a:t>
            </a:r>
            <a:r>
              <a:rPr lang="en-US" altLang="zh-CN" sz="2000" dirty="0"/>
              <a:t>the state space explosion problem that may occur in the calculation </a:t>
            </a:r>
            <a:r>
              <a:rPr lang="en-US" altLang="zh-CN" sz="2000" dirty="0" smtClean="0"/>
              <a:t>process</a:t>
            </a:r>
            <a:r>
              <a:rPr lang="de-DE" altLang="zh-CN" sz="2000" dirty="0"/>
              <a:t>.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2471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312615" y="3946768"/>
            <a:ext cx="4154400" cy="2470431"/>
          </a:xfrm>
        </p:spPr>
        <p:txBody>
          <a:bodyPr/>
          <a:lstStyle/>
          <a:p>
            <a:r>
              <a:rPr lang="de-DE" sz="1600" b="1" dirty="0" err="1" smtClean="0"/>
              <a:t>Contact</a:t>
            </a:r>
            <a:endParaRPr lang="de-DE" sz="1600" b="1" dirty="0"/>
          </a:p>
          <a:p>
            <a:endParaRPr lang="de-DE" dirty="0"/>
          </a:p>
          <a:p>
            <a:r>
              <a:rPr lang="de-DE" dirty="0" smtClean="0"/>
              <a:t>E.ON </a:t>
            </a:r>
            <a:r>
              <a:rPr lang="de-DE" dirty="0" err="1"/>
              <a:t>Energy</a:t>
            </a:r>
            <a:r>
              <a:rPr lang="de-DE" dirty="0"/>
              <a:t> Research </a:t>
            </a:r>
            <a:r>
              <a:rPr lang="de-DE" dirty="0" smtClean="0"/>
              <a:t>Center</a:t>
            </a:r>
          </a:p>
          <a:p>
            <a:r>
              <a:rPr lang="de-DE" dirty="0" err="1" smtClean="0"/>
              <a:t>Mathieustraße</a:t>
            </a:r>
            <a:r>
              <a:rPr lang="de-DE" dirty="0" smtClean="0"/>
              <a:t> </a:t>
            </a:r>
            <a:r>
              <a:rPr lang="de-DE" dirty="0"/>
              <a:t>10</a:t>
            </a:r>
          </a:p>
          <a:p>
            <a:r>
              <a:rPr lang="de-DE" dirty="0"/>
              <a:t>52074 Aachen</a:t>
            </a:r>
          </a:p>
          <a:p>
            <a:r>
              <a:rPr lang="de-DE" dirty="0"/>
              <a:t>Germany</a:t>
            </a:r>
          </a:p>
          <a:p>
            <a:endParaRPr lang="de-DE" dirty="0" smtClean="0"/>
          </a:p>
          <a:p>
            <a:r>
              <a:rPr lang="de-DE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  <a:endParaRPr lang="de-DE" dirty="0"/>
          </a:p>
          <a:p>
            <a:r>
              <a:rPr lang="de-DE" dirty="0" smtClean="0"/>
              <a:t>T </a:t>
            </a:r>
            <a:r>
              <a:rPr lang="de-DE" dirty="0"/>
              <a:t>+49 </a:t>
            </a:r>
            <a:r>
              <a:rPr lang="en-US" altLang="zh-CN" dirty="0" smtClean="0"/>
              <a:t>17681596277</a:t>
            </a:r>
          </a:p>
          <a:p>
            <a:r>
              <a:rPr lang="de-DE" dirty="0" smtClean="0">
                <a:hlinkClick r:id="rId2"/>
              </a:rPr>
              <a:t>H</a:t>
            </a:r>
            <a:r>
              <a:rPr lang="en-US" altLang="zh-CN" dirty="0" smtClean="0">
                <a:hlinkClick r:id="rId2"/>
              </a:rPr>
              <a:t>uiyuan</a:t>
            </a:r>
            <a:r>
              <a:rPr lang="de-DE" altLang="zh-CN" dirty="0" smtClean="0">
                <a:hlinkClick r:id="rId2"/>
              </a:rPr>
              <a:t>.X</a:t>
            </a:r>
            <a:r>
              <a:rPr lang="en-US" altLang="zh-CN" dirty="0" smtClean="0">
                <a:hlinkClick r:id="rId2"/>
              </a:rPr>
              <a:t>iao</a:t>
            </a:r>
            <a:r>
              <a:rPr lang="de-DE" dirty="0" smtClean="0">
                <a:hlinkClick r:id="rId2"/>
              </a:rPr>
              <a:t>@</a:t>
            </a:r>
            <a:r>
              <a:rPr lang="de-DE" dirty="0">
                <a:hlinkClick r:id="rId2"/>
              </a:rPr>
              <a:t>eonerc.rwth-aachen.de</a:t>
            </a:r>
            <a:endParaRPr lang="de-DE" dirty="0"/>
          </a:p>
          <a:p>
            <a:endParaRPr lang="de-DE" dirty="0"/>
          </a:p>
        </p:txBody>
      </p:sp>
      <p:sp>
        <p:nvSpPr>
          <p:cNvPr id="3" name="文本框 2"/>
          <p:cNvSpPr txBox="1"/>
          <p:nvPr/>
        </p:nvSpPr>
        <p:spPr>
          <a:xfrm>
            <a:off x="1504462" y="2246924"/>
            <a:ext cx="633886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de-DE" altLang="zh-CN" sz="3600" b="1" dirty="0" smtClean="0">
                <a:latin typeface="+mj-lt"/>
              </a:rPr>
              <a:t>T</a:t>
            </a:r>
            <a:r>
              <a:rPr kumimoji="1" lang="en-US" altLang="zh-CN" sz="3600" b="1" dirty="0" smtClean="0">
                <a:latin typeface="+mj-lt"/>
              </a:rPr>
              <a:t>hanks for your attention!</a:t>
            </a:r>
          </a:p>
          <a:p>
            <a:pPr algn="ctr"/>
            <a:r>
              <a:rPr kumimoji="1" lang="de-DE" altLang="zh-CN" sz="3600" b="1" dirty="0" smtClean="0">
                <a:latin typeface="+mj-lt"/>
              </a:rPr>
              <a:t>A</a:t>
            </a:r>
            <a:r>
              <a:rPr kumimoji="1" lang="en-US" altLang="zh-CN" sz="3600" b="1" dirty="0" err="1" smtClean="0">
                <a:latin typeface="+mj-lt"/>
              </a:rPr>
              <a:t>ny</a:t>
            </a:r>
            <a:r>
              <a:rPr kumimoji="1" lang="en-US" altLang="zh-CN" sz="3600" b="1" dirty="0" smtClean="0">
                <a:latin typeface="+mj-lt"/>
              </a:rPr>
              <a:t> question</a:t>
            </a:r>
            <a:r>
              <a:rPr kumimoji="1" lang="de-DE" altLang="zh-CN" sz="3600" b="1" dirty="0" smtClean="0">
                <a:latin typeface="+mj-lt"/>
              </a:rPr>
              <a:t>?</a:t>
            </a:r>
            <a:endParaRPr kumimoji="1" lang="zh-CN" altLang="en-US" sz="36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866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One sentence introduction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93077" y="762000"/>
            <a:ext cx="8583897" cy="5225353"/>
          </a:xfrm>
        </p:spPr>
        <p:txBody>
          <a:bodyPr/>
          <a:lstStyle/>
          <a:p>
            <a:r>
              <a:rPr lang="en-US" altLang="zh-CN" sz="2800" dirty="0" smtClean="0"/>
              <a:t>The objective of present thesis is to </a:t>
            </a:r>
          </a:p>
          <a:p>
            <a:pPr lvl="1"/>
            <a:r>
              <a:rPr lang="en-US" altLang="zh-CN" sz="2400" dirty="0" smtClean="0"/>
              <a:t>employ </a:t>
            </a:r>
            <a:r>
              <a:rPr lang="en-US" altLang="zh-CN" sz="2400" u="sng" dirty="0" smtClean="0"/>
              <a:t>different types of Petri Nets</a:t>
            </a:r>
            <a:r>
              <a:rPr lang="en-US" altLang="zh-CN" sz="2400" dirty="0" smtClean="0"/>
              <a:t> (SCPN,STPN) </a:t>
            </a:r>
          </a:p>
          <a:p>
            <a:pPr lvl="1"/>
            <a:r>
              <a:rPr lang="en-US" altLang="zh-CN" sz="2400" dirty="0" smtClean="0"/>
              <a:t>with </a:t>
            </a:r>
            <a:r>
              <a:rPr lang="en-US" altLang="zh-CN" sz="2400" u="sng" dirty="0" smtClean="0"/>
              <a:t>different tools</a:t>
            </a:r>
            <a:r>
              <a:rPr lang="en-US" altLang="zh-CN" sz="2400" dirty="0" smtClean="0"/>
              <a:t>  (PIPE, ORIS) </a:t>
            </a:r>
          </a:p>
          <a:p>
            <a:pPr lvl="1"/>
            <a:r>
              <a:rPr lang="en-US" altLang="zh-CN" sz="2400" dirty="0" smtClean="0"/>
              <a:t>in </a:t>
            </a:r>
            <a:r>
              <a:rPr lang="en-US" altLang="zh-CN" sz="2400" u="sng" dirty="0" smtClean="0"/>
              <a:t>different layers</a:t>
            </a:r>
            <a:r>
              <a:rPr lang="en-US" altLang="zh-CN" sz="2400" dirty="0" smtClean="0"/>
              <a:t>  (function layer, component layer)</a:t>
            </a:r>
          </a:p>
          <a:p>
            <a:pPr lvl="1"/>
            <a:r>
              <a:rPr lang="en-US" altLang="zh-CN" sz="2400" dirty="0" smtClean="0"/>
              <a:t>for </a:t>
            </a:r>
            <a:r>
              <a:rPr lang="en-US" altLang="zh-CN" sz="2400" u="sng" dirty="0" smtClean="0"/>
              <a:t>performance analysis</a:t>
            </a:r>
            <a:r>
              <a:rPr lang="en-US" altLang="zh-CN" sz="2400" dirty="0" smtClean="0"/>
              <a:t> (survivability, dependability)</a:t>
            </a:r>
          </a:p>
          <a:p>
            <a:pPr lvl="1"/>
            <a:r>
              <a:rPr lang="en-US" altLang="zh-CN" sz="2400" dirty="0" smtClean="0"/>
              <a:t>of </a:t>
            </a:r>
            <a:r>
              <a:rPr lang="en-US" altLang="zh-CN" sz="2400" u="sng" dirty="0" smtClean="0"/>
              <a:t>different distribution automation systems </a:t>
            </a:r>
          </a:p>
          <a:p>
            <a:pPr marL="216100" lvl="1" indent="0">
              <a:buNone/>
            </a:pPr>
            <a:r>
              <a:rPr lang="en-US" altLang="zh-CN" sz="2400" dirty="0" smtClean="0"/>
              <a:t>       (</a:t>
            </a:r>
            <a:r>
              <a:rPr lang="de-DE" altLang="zh-CN" sz="2400" dirty="0" smtClean="0"/>
              <a:t>Centralized A</a:t>
            </a:r>
            <a:r>
              <a:rPr lang="en-US" altLang="zh-CN" sz="2400" dirty="0" smtClean="0"/>
              <a:t>utomation system</a:t>
            </a:r>
            <a:r>
              <a:rPr lang="de-DE" altLang="zh-CN" sz="2400" dirty="0" smtClean="0"/>
              <a:t> </a:t>
            </a:r>
            <a:r>
              <a:rPr lang="en-US" altLang="zh-CN" sz="2400" dirty="0" smtClean="0"/>
              <a:t>v</a:t>
            </a:r>
            <a:r>
              <a:rPr lang="de-DE" altLang="zh-CN" sz="2400" dirty="0" smtClean="0"/>
              <a:t>.</a:t>
            </a:r>
            <a:r>
              <a:rPr lang="en-US" altLang="zh-CN" sz="2400" dirty="0" smtClean="0"/>
              <a:t>s. IDE4L system)</a:t>
            </a:r>
          </a:p>
          <a:p>
            <a:pPr lvl="1">
              <a:buClr>
                <a:srgbClr val="DD402D"/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in </a:t>
            </a:r>
            <a:r>
              <a:rPr lang="en-US" altLang="zh-CN" sz="2400" u="sng" dirty="0">
                <a:solidFill>
                  <a:prstClr val="black"/>
                </a:solidFill>
              </a:rPr>
              <a:t>Medium Voltage level</a:t>
            </a:r>
          </a:p>
          <a:p>
            <a:pPr marL="216100" lvl="1" indent="0">
              <a:buClr>
                <a:srgbClr val="DD402D"/>
              </a:buClr>
              <a:buNone/>
            </a:pPr>
            <a:r>
              <a:rPr lang="en-US" altLang="zh-CN" sz="2400" dirty="0">
                <a:solidFill>
                  <a:prstClr val="black"/>
                </a:solidFill>
              </a:rPr>
              <a:t>       (primary substation automation unit</a:t>
            </a:r>
            <a:r>
              <a:rPr lang="de-DE" altLang="zh-CN" sz="2400" dirty="0">
                <a:solidFill>
                  <a:prstClr val="black"/>
                </a:solidFill>
              </a:rPr>
              <a:t>(PSAU)</a:t>
            </a:r>
            <a:r>
              <a:rPr lang="en-US" altLang="zh-CN" sz="2400" dirty="0" smtClean="0">
                <a:solidFill>
                  <a:prstClr val="black"/>
                </a:solidFill>
              </a:rPr>
              <a:t>)</a:t>
            </a:r>
            <a:endParaRPr lang="en-US" altLang="zh-CN" sz="2400" dirty="0" smtClean="0"/>
          </a:p>
          <a:p>
            <a:pPr lvl="1">
              <a:buClr>
                <a:srgbClr val="DD402D"/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with </a:t>
            </a:r>
            <a:r>
              <a:rPr lang="en-US" altLang="zh-CN" sz="2400" u="sng" dirty="0">
                <a:solidFill>
                  <a:prstClr val="black"/>
                </a:solidFill>
              </a:rPr>
              <a:t>different protection </a:t>
            </a:r>
            <a:r>
              <a:rPr lang="en-US" altLang="zh-CN" sz="2400" u="sng" dirty="0" smtClean="0">
                <a:solidFill>
                  <a:prstClr val="black"/>
                </a:solidFill>
              </a:rPr>
              <a:t>approaches</a:t>
            </a:r>
          </a:p>
          <a:p>
            <a:pPr marL="216100" lvl="1" indent="0">
              <a:buClr>
                <a:srgbClr val="DD402D"/>
              </a:buClr>
              <a:buNone/>
            </a:pPr>
            <a:r>
              <a:rPr lang="en-US" altLang="zh-CN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</a:rPr>
              <a:t>      (Migration, Backup-strategy etc.)</a:t>
            </a:r>
          </a:p>
          <a:p>
            <a:pPr marL="216100" lvl="1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85401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067" y="177866"/>
            <a:ext cx="8568000" cy="543600"/>
          </a:xfrm>
        </p:spPr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Basis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7" y="871200"/>
            <a:ext cx="9110663" cy="5400646"/>
          </a:xfrm>
        </p:spPr>
        <p:txBody>
          <a:bodyPr/>
          <a:lstStyle/>
          <a:p>
            <a:r>
              <a:rPr lang="en-US" altLang="zh-CN" sz="2000" dirty="0"/>
              <a:t>Petri net is a  visual graphical  mathematical modelling language to model static structure and dynamic change of Discrete Event Dynamic System (DEDS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dirty="0" smtClean="0"/>
              <a:t>It </a:t>
            </a:r>
            <a:r>
              <a:rPr lang="en-US" altLang="zh-CN" sz="2000" dirty="0"/>
              <a:t>is a structured description tool which is able to represent synchrony, synchronisation, and parallel logical relationships</a:t>
            </a:r>
            <a:r>
              <a:rPr lang="en-US" altLang="zh-CN" sz="2000" dirty="0" smtClean="0"/>
              <a:t>.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Place </a:t>
            </a:r>
            <a:r>
              <a:rPr lang="en-US" altLang="zh-CN" sz="2000" dirty="0">
                <a:solidFill>
                  <a:srgbClr val="000000"/>
                </a:solidFill>
              </a:rPr>
              <a:t>: a </a:t>
            </a:r>
            <a:r>
              <a:rPr lang="en-US" altLang="zh-CN" sz="2000" dirty="0" smtClean="0">
                <a:solidFill>
                  <a:srgbClr val="000000"/>
                </a:solidFill>
              </a:rPr>
              <a:t>circle (</a:t>
            </a:r>
            <a:r>
              <a:rPr lang="en-US" altLang="zh-CN" sz="2000" dirty="0">
                <a:solidFill>
                  <a:srgbClr val="000000"/>
                </a:solidFill>
              </a:rPr>
              <a:t>P0,P1,92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Transition: a </a:t>
            </a:r>
            <a:r>
              <a:rPr lang="en-US" altLang="zh-CN" sz="2000" dirty="0" smtClean="0">
                <a:solidFill>
                  <a:srgbClr val="000000"/>
                </a:solidFill>
              </a:rPr>
              <a:t>rectangle (</a:t>
            </a:r>
            <a:r>
              <a:rPr lang="en-US" altLang="zh-CN" sz="2000" dirty="0">
                <a:solidFill>
                  <a:srgbClr val="000000"/>
                </a:solidFill>
              </a:rPr>
              <a:t>T0,T2)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Arc: a tangential arc between the place and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transition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Token</a:t>
            </a:r>
            <a:r>
              <a:rPr lang="en-US" altLang="zh-CN" sz="2000" dirty="0">
                <a:solidFill>
                  <a:srgbClr val="000000"/>
                </a:solidFill>
              </a:rPr>
              <a:t>: a dynamic object in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place (</a:t>
            </a:r>
            <a:r>
              <a:rPr lang="en-US" altLang="zh-CN" sz="2000" dirty="0">
                <a:solidFill>
                  <a:srgbClr val="000000"/>
                </a:solidFill>
              </a:rPr>
              <a:t>represented by a dot in the place P) that can be moved from one place to another</a:t>
            </a: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marL="216000" lvl="1" indent="-216000" algn="just" defTabSz="216000">
              <a:buSzPct val="115000"/>
              <a:buFont typeface="Arial" panose="020B0604020202020204" pitchFamily="34" charset="0"/>
              <a:buChar char="•"/>
              <a:tabLst>
                <a:tab pos="216000" algn="l"/>
              </a:tabLst>
            </a:pPr>
            <a:endParaRPr lang="en-US" altLang="zh-CN" sz="2000" dirty="0"/>
          </a:p>
        </p:txBody>
      </p:sp>
      <p:pic>
        <p:nvPicPr>
          <p:cNvPr id="7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72" y="2681056"/>
            <a:ext cx="6723063" cy="1295672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Properties and logic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6265076" y="6056175"/>
            <a:ext cx="2664000" cy="500400"/>
          </a:xfrm>
        </p:spPr>
        <p:txBody>
          <a:bodyPr/>
          <a:lstStyle/>
          <a:p>
            <a:r>
              <a:rPr lang="en-US" altLang="zh-CN" dirty="0"/>
              <a:t>Basic logic connections represented by Petri Net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2000" dirty="0"/>
              <a:t>Properties </a:t>
            </a:r>
            <a:endParaRPr lang="en-US" altLang="zh-CN" sz="2000" dirty="0" smtClean="0"/>
          </a:p>
          <a:p>
            <a:pPr lvl="1"/>
            <a:r>
              <a:rPr lang="en-US" altLang="zh-CN" sz="1800" dirty="0"/>
              <a:t>Reachability</a:t>
            </a:r>
          </a:p>
          <a:p>
            <a:pPr lvl="1"/>
            <a:r>
              <a:rPr lang="en-US" altLang="zh-CN" sz="1800" dirty="0" err="1" smtClean="0"/>
              <a:t>Boundness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and safety</a:t>
            </a:r>
          </a:p>
          <a:p>
            <a:pPr lvl="1"/>
            <a:r>
              <a:rPr lang="en-US" altLang="zh-CN" sz="1800" dirty="0" err="1"/>
              <a:t>Liveness</a:t>
            </a:r>
            <a:endParaRPr lang="en-US" altLang="zh-CN" sz="1800" dirty="0"/>
          </a:p>
          <a:p>
            <a:pPr lvl="1"/>
            <a:r>
              <a:rPr lang="en-US" altLang="zh-CN" sz="1800" dirty="0"/>
              <a:t>Reversibility and home </a:t>
            </a:r>
            <a:r>
              <a:rPr lang="en-US" altLang="zh-CN" sz="1800" dirty="0" smtClean="0"/>
              <a:t>state</a:t>
            </a:r>
          </a:p>
          <a:p>
            <a:pPr marL="0"/>
            <a:r>
              <a:rPr lang="en-US" altLang="zh-CN" sz="2000" dirty="0"/>
              <a:t>Basic logic connections </a:t>
            </a:r>
            <a:endParaRPr lang="de-DE" altLang="zh-CN" sz="2000" dirty="0"/>
          </a:p>
          <a:p>
            <a:endParaRPr lang="en-US" altLang="zh-CN" dirty="0" smtClean="0"/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占位符 5" descr="Snip20170624_7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943" b="-56943"/>
          <a:stretch>
            <a:fillRect/>
          </a:stretch>
        </p:blipFill>
        <p:spPr>
          <a:xfrm>
            <a:off x="3556001" y="611562"/>
            <a:ext cx="4747846" cy="7529413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dirty="0" smtClean="0"/>
              <a:t>T</a:t>
            </a:r>
            <a:r>
              <a:rPr lang="en-US" altLang="zh-CN" dirty="0" smtClean="0"/>
              <a:t>ools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83049" y="5275384"/>
            <a:ext cx="8509260" cy="898770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sz="1600" dirty="0"/>
              <a:t>The different </a:t>
            </a:r>
            <a:r>
              <a:rPr lang="en-US" altLang="zh-CN" sz="1600" dirty="0" smtClean="0"/>
              <a:t>focusing aspects and </a:t>
            </a:r>
            <a:r>
              <a:rPr lang="en-US" altLang="zh-CN" sz="1600" dirty="0"/>
              <a:t>different analysis needs </a:t>
            </a:r>
            <a:r>
              <a:rPr lang="en-US" altLang="zh-CN" sz="1600" dirty="0" smtClean="0"/>
              <a:t>of </a:t>
            </a:r>
            <a:r>
              <a:rPr lang="en-US" altLang="zh-CN" sz="1600" dirty="0"/>
              <a:t>cases should be combined with the corresponding tool characteristics and personal preferences to complete the tool selection</a:t>
            </a:r>
            <a:r>
              <a:rPr lang="en-US" altLang="zh-CN" sz="1600" dirty="0" smtClean="0"/>
              <a:t>. </a:t>
            </a:r>
          </a:p>
          <a:p>
            <a:pPr marL="285750" indent="-285750">
              <a:buFont typeface="Wingdings" charset="2"/>
              <a:buChar char="n"/>
            </a:pPr>
            <a:r>
              <a:rPr lang="en-US" altLang="zh-CN" sz="1600" dirty="0" smtClean="0"/>
              <a:t>We choose</a:t>
            </a:r>
            <a:r>
              <a:rPr lang="en-US" altLang="zh-CN" sz="1600" dirty="0" smtClean="0">
                <a:solidFill>
                  <a:srgbClr val="FF0000"/>
                </a:solidFill>
              </a:rPr>
              <a:t> PIPE </a:t>
            </a:r>
            <a:r>
              <a:rPr lang="en-US" altLang="zh-CN" sz="1600" dirty="0" smtClean="0"/>
              <a:t>and</a:t>
            </a:r>
            <a:r>
              <a:rPr lang="en-US" altLang="zh-CN" sz="1600" dirty="0" smtClean="0">
                <a:solidFill>
                  <a:srgbClr val="FF0000"/>
                </a:solidFill>
              </a:rPr>
              <a:t> ORIS </a:t>
            </a:r>
            <a:r>
              <a:rPr lang="de-DE" altLang="zh-CN" sz="1600" dirty="0" smtClean="0"/>
              <a:t>as</a:t>
            </a:r>
            <a:r>
              <a:rPr lang="de-DE" altLang="zh-CN" sz="1600" dirty="0"/>
              <a:t> </a:t>
            </a:r>
            <a:r>
              <a:rPr lang="en-US" altLang="zh-CN" sz="1600" dirty="0" smtClean="0"/>
              <a:t>simulation tools</a:t>
            </a:r>
            <a:r>
              <a:rPr lang="de-DE" altLang="zh-CN" sz="1600" dirty="0" smtClean="0"/>
              <a:t>.</a:t>
            </a:r>
            <a:endParaRPr lang="en-US" altLang="zh-CN" sz="1600" dirty="0" smtClean="0"/>
          </a:p>
          <a:p>
            <a:endParaRPr lang="de-DE" sz="1600" dirty="0"/>
          </a:p>
        </p:txBody>
      </p:sp>
      <p:pic>
        <p:nvPicPr>
          <p:cNvPr id="4" name="图片 3" descr="Snip20170716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48" y="789876"/>
            <a:ext cx="5236307" cy="44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Types and characteristics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Petri net extensions</a:t>
            </a:r>
          </a:p>
          <a:p>
            <a:pPr lvl="1"/>
            <a:r>
              <a:rPr lang="en-US" altLang="zh-CN" sz="2000" dirty="0"/>
              <a:t>Vertical extension is from the basic P/T PN to advanced </a:t>
            </a:r>
            <a:r>
              <a:rPr lang="en-US" altLang="zh-CN" sz="2000" dirty="0" smtClean="0"/>
              <a:t>PN</a:t>
            </a:r>
          </a:p>
          <a:p>
            <a:pPr marL="216100" lvl="1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(such as predicate / transition PN, </a:t>
            </a:r>
            <a:r>
              <a:rPr lang="en-US" altLang="zh-CN" sz="2000" dirty="0" smtClean="0"/>
              <a:t>colored </a:t>
            </a:r>
            <a:r>
              <a:rPr lang="en-US" altLang="zh-CN" sz="2000" dirty="0"/>
              <a:t>PN).</a:t>
            </a:r>
          </a:p>
          <a:p>
            <a:pPr lvl="1"/>
            <a:r>
              <a:rPr lang="en-US" altLang="zh-CN" sz="2000" dirty="0"/>
              <a:t>Horizontal extension is from traditional Petri nets to T</a:t>
            </a:r>
            <a:r>
              <a:rPr lang="en-US" altLang="zh-CN" sz="2000" dirty="0" smtClean="0"/>
              <a:t>imed </a:t>
            </a:r>
            <a:r>
              <a:rPr lang="en-US" altLang="zh-CN" sz="2000" dirty="0"/>
              <a:t>Petri </a:t>
            </a:r>
            <a:r>
              <a:rPr lang="en-US" altLang="zh-CN" sz="2000" dirty="0" smtClean="0"/>
              <a:t>nets(TPN) </a:t>
            </a:r>
            <a:r>
              <a:rPr lang="en-US" altLang="zh-CN" sz="2000" dirty="0"/>
              <a:t>and Stochastic Petri Net (</a:t>
            </a:r>
            <a:r>
              <a:rPr lang="en-US" altLang="zh-CN" sz="2000" dirty="0" smtClean="0"/>
              <a:t>SPN or STPN) .</a:t>
            </a:r>
          </a:p>
          <a:p>
            <a:pPr lvl="1"/>
            <a:endParaRPr lang="en-US" altLang="zh-CN" sz="2000" dirty="0" smtClean="0"/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</a:t>
            </a:r>
            <a:r>
              <a:rPr lang="en-US" altLang="zh-CN" sz="2000" dirty="0"/>
              <a:t>Stochastic Colour Petri Net (SCPN)  </a:t>
            </a:r>
          </a:p>
          <a:p>
            <a:pPr lvl="1"/>
            <a:r>
              <a:rPr lang="en-US" altLang="zh-CN" sz="2000" dirty="0" smtClean="0"/>
              <a:t>can </a:t>
            </a:r>
            <a:r>
              <a:rPr lang="en-US" altLang="zh-CN" sz="2000" dirty="0"/>
              <a:t>define and identify different tokens in the same place, thus completing a more complex logical network architecture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PIPE is friendly for colored token definition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 Stochastic </a:t>
            </a:r>
            <a:r>
              <a:rPr lang="en-US" altLang="zh-CN" sz="2000" dirty="0"/>
              <a:t>Timed Petri Net (STPN) </a:t>
            </a:r>
          </a:p>
          <a:p>
            <a:pPr lvl="1"/>
            <a:r>
              <a:rPr lang="en-US" altLang="zh-CN" sz="2000" dirty="0"/>
              <a:t>transition may have time </a:t>
            </a:r>
            <a:r>
              <a:rPr lang="en-US" altLang="zh-CN" sz="2000" dirty="0" smtClean="0"/>
              <a:t>delay which is </a:t>
            </a:r>
            <a:r>
              <a:rPr lang="en-US" altLang="zh-CN" sz="2000" dirty="0"/>
              <a:t>randomly chosen</a:t>
            </a:r>
            <a:r>
              <a:rPr lang="de-DE" altLang="zh-CN" sz="2000" dirty="0"/>
              <a:t>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ORIS has various functions for transient and steady-state analysis</a:t>
            </a: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marL="216100" lvl="1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940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Automation </a:t>
            </a:r>
            <a:r>
              <a:rPr lang="en-US" altLang="zh-CN" dirty="0"/>
              <a:t>concept and architecture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954348" y="6357600"/>
            <a:ext cx="3708267" cy="500400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centralized</a:t>
            </a:r>
            <a:r>
              <a:rPr lang="de-DE" dirty="0"/>
              <a:t> and IDE4L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9" y="2637693"/>
            <a:ext cx="3437995" cy="3595076"/>
          </a:xfrm>
        </p:spPr>
        <p:txBody>
          <a:bodyPr/>
          <a:lstStyle/>
          <a:p>
            <a:r>
              <a:rPr lang="en-US" altLang="zh-CN" dirty="0"/>
              <a:t>The automation architecture development of IDE4L is supported by two main </a:t>
            </a:r>
            <a:r>
              <a:rPr lang="en-US" altLang="zh-CN" dirty="0" smtClean="0"/>
              <a:t>concepts:</a:t>
            </a:r>
            <a:endParaRPr lang="de-DE" dirty="0" smtClean="0"/>
          </a:p>
          <a:p>
            <a:pPr lvl="1"/>
            <a:r>
              <a:rPr lang="en-US" altLang="zh-CN" dirty="0"/>
              <a:t>Use </a:t>
            </a:r>
            <a:r>
              <a:rPr lang="en-US" altLang="zh-CN" dirty="0" smtClean="0"/>
              <a:t>Case (</a:t>
            </a:r>
            <a:r>
              <a:rPr lang="en-US" altLang="zh-CN" dirty="0"/>
              <a:t>UC</a:t>
            </a:r>
            <a:r>
              <a:rPr lang="en-US" altLang="zh-CN" dirty="0" smtClean="0"/>
              <a:t>) Methodology</a:t>
            </a:r>
            <a:endParaRPr lang="en-US" altLang="zh-CN" dirty="0"/>
          </a:p>
          <a:p>
            <a:pPr lvl="1"/>
            <a:r>
              <a:rPr lang="en-US" altLang="zh-CN" dirty="0" smtClean="0"/>
              <a:t>Smart </a:t>
            </a:r>
            <a:r>
              <a:rPr lang="en-US" altLang="zh-CN" dirty="0"/>
              <a:t>Grid Architecture Model (SGAM) </a:t>
            </a:r>
            <a:r>
              <a:rPr lang="en-US" altLang="zh-CN" dirty="0" smtClean="0"/>
              <a:t>framework </a:t>
            </a:r>
          </a:p>
          <a:p>
            <a:r>
              <a:rPr lang="en-US" altLang="zh-CN" dirty="0" smtClean="0"/>
              <a:t>Characteristics:</a:t>
            </a:r>
            <a:endParaRPr lang="en-US" altLang="zh-CN" dirty="0"/>
          </a:p>
          <a:p>
            <a:pPr lvl="1"/>
            <a:r>
              <a:rPr lang="en-US" altLang="zh-CN" dirty="0" smtClean="0"/>
              <a:t>Hierarchical </a:t>
            </a:r>
            <a:r>
              <a:rPr lang="en-US" altLang="zh-CN" dirty="0"/>
              <a:t>and </a:t>
            </a:r>
            <a:r>
              <a:rPr lang="en-US" altLang="zh-CN" dirty="0" smtClean="0"/>
              <a:t>decentralized </a:t>
            </a:r>
            <a:r>
              <a:rPr lang="en-US" altLang="zh-CN" dirty="0"/>
              <a:t>automation </a:t>
            </a:r>
            <a:r>
              <a:rPr lang="en-US" altLang="zh-CN" dirty="0" smtClean="0"/>
              <a:t>architecture </a:t>
            </a:r>
          </a:p>
          <a:p>
            <a:pPr lvl="1"/>
            <a:r>
              <a:rPr lang="en-US" altLang="zh-CN" dirty="0" smtClean="0"/>
              <a:t>Modular </a:t>
            </a:r>
            <a:r>
              <a:rPr lang="en-US" altLang="zh-CN" dirty="0"/>
              <a:t>distributed processing</a:t>
            </a:r>
            <a:r>
              <a:rPr lang="en-US" altLang="zh-CN" dirty="0" smtClean="0"/>
              <a:t>;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Reusable </a:t>
            </a:r>
            <a:r>
              <a:rPr lang="en-US" altLang="zh-CN" dirty="0"/>
              <a:t>procedures.</a:t>
            </a:r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9" name="图片占位符 8" descr="Comparison between centralized and IDE4L approach.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675" b="-25675"/>
          <a:stretch>
            <a:fillRect/>
          </a:stretch>
        </p:blipFill>
        <p:spPr>
          <a:xfrm>
            <a:off x="3963173" y="1495324"/>
            <a:ext cx="4536057" cy="5790412"/>
          </a:xfrm>
        </p:spPr>
      </p:pic>
      <p:sp>
        <p:nvSpPr>
          <p:cNvPr id="6" name="Textplatzhalter 4"/>
          <p:cNvSpPr txBox="1">
            <a:spLocks/>
          </p:cNvSpPr>
          <p:nvPr/>
        </p:nvSpPr>
        <p:spPr>
          <a:xfrm>
            <a:off x="287338" y="793047"/>
            <a:ext cx="8329124" cy="1922798"/>
          </a:xfrm>
          <a:prstGeom prst="rect">
            <a:avLst/>
          </a:prstGeom>
        </p:spPr>
        <p:txBody>
          <a:bodyPr lIns="0" tIns="0" rIns="0" b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  <a:defRPr lang="de-DE" sz="18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≡"/>
              <a:tabLst>
                <a:tab pos="432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="/>
              <a:tabLst>
                <a:tab pos="648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Char char="□"/>
              <a:tabLst>
                <a:tab pos="864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0" indent="-2160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30000"/>
              <a:buFont typeface="Symbol" panose="05050102010706020507" pitchFamily="18" charset="2"/>
              <a:buChar char="-"/>
              <a:tabLst>
                <a:tab pos="89535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129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151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172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The IDE4L (Ideal Grid for All) project is funded by the 7th Framework </a:t>
            </a:r>
            <a:r>
              <a:rPr lang="en-US" altLang="zh-CN" dirty="0" err="1" smtClean="0"/>
              <a:t>Programm</a:t>
            </a:r>
            <a:r>
              <a:rPr lang="en-US" altLang="zh-CN" dirty="0" smtClean="0"/>
              <a:t> of the European Commission from September 2013 to August 2016, with a budget of €8M.</a:t>
            </a:r>
          </a:p>
          <a:p>
            <a:r>
              <a:rPr lang="en-US" altLang="zh-CN" dirty="0" smtClean="0"/>
              <a:t>The aim of the project is to define</a:t>
            </a:r>
            <a:r>
              <a:rPr lang="de-DE" altLang="zh-CN" dirty="0"/>
              <a:t>,</a:t>
            </a:r>
            <a:r>
              <a:rPr lang="en-US" altLang="zh-CN" dirty="0" smtClean="0"/>
              <a:t>design </a:t>
            </a:r>
            <a:r>
              <a:rPr lang="en-US" altLang="zh-CN" dirty="0"/>
              <a:t>and demonstrate “ideal grid for all”, an active distribution network which integrates Renewable Energy Sources (RESs) and new loads, and guarantees the reliability of classical distribution networks. </a:t>
            </a:r>
          </a:p>
        </p:txBody>
      </p:sp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olienmaster ACS | E.ON ERC - Content 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2016-05-20-ACS-Folienmaster-en.pptx" id="{5DCF17E3-4A9B-4C69-878E-9851A02816EE}" vid="{A05249B5-ED44-4D6B-ADA1-8F406F3EDA75}"/>
    </a:ext>
  </a:extLst>
</a:theme>
</file>

<file path=ppt/theme/theme2.xml><?xml version="1.0" encoding="utf-8"?>
<a:theme xmlns:a="http://schemas.openxmlformats.org/drawingml/2006/main" name="Folienmaster ACS | E.ON ERC - Title-/Last-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2016-05-20-ACS-Folienmaster-en.pptx" id="{5DCF17E3-4A9B-4C69-878E-9851A02816EE}" vid="{D8D17469-2408-494F-BA4B-B64C8C58E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Folienmaster-en</Template>
  <TotalTime>958</TotalTime>
  <Words>1874</Words>
  <Application>Microsoft Macintosh PowerPoint</Application>
  <PresentationFormat>全屏显示(4:3)</PresentationFormat>
  <Paragraphs>222</Paragraphs>
  <Slides>39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1" baseType="lpstr">
      <vt:lpstr>Folienmaster ACS | E.ON ERC - Content slides</vt:lpstr>
      <vt:lpstr>Folienmaster ACS | E.ON ERC - Title-/Last-slides</vt:lpstr>
      <vt:lpstr>A study on the modeling of the distribution automation systems using Petri Nets</vt:lpstr>
      <vt:lpstr>Motivation</vt:lpstr>
      <vt:lpstr>Motivation</vt:lpstr>
      <vt:lpstr>One sentence introduction</vt:lpstr>
      <vt:lpstr>Petri Nets Basis</vt:lpstr>
      <vt:lpstr>Petri Nets Properties and logic</vt:lpstr>
      <vt:lpstr>Petri Nets Tools</vt:lpstr>
      <vt:lpstr>Petri Nets Types and characteristics</vt:lpstr>
      <vt:lpstr>IDE4L project  Automation concept and architecture</vt:lpstr>
      <vt:lpstr>IDE4L project  Use Case (UC) Methodology</vt:lpstr>
      <vt:lpstr>IDE4L project  SGAM architecture </vt:lpstr>
      <vt:lpstr>Performance analysis Concepts</vt:lpstr>
      <vt:lpstr>Performance analysis Survivability</vt:lpstr>
      <vt:lpstr>Performance analysis Survivability</vt:lpstr>
      <vt:lpstr>Performance analysis Survivability</vt:lpstr>
      <vt:lpstr>Qualitative analysis Survivability</vt:lpstr>
      <vt:lpstr>Theoretical basis behind results</vt:lpstr>
      <vt:lpstr>Performance analysis Dependability</vt:lpstr>
      <vt:lpstr>Performance analysis Setting</vt:lpstr>
      <vt:lpstr>Performance analysis Calculation method of dependability</vt:lpstr>
      <vt:lpstr>Protection approaches Dependability</vt:lpstr>
      <vt:lpstr>Performance analysis Centralized Automation(CA)</vt:lpstr>
      <vt:lpstr>Performance analysis IDE4L</vt:lpstr>
      <vt:lpstr>Protection approaches IED separation</vt:lpstr>
      <vt:lpstr>Protection approaches PSAU double virtualization</vt:lpstr>
      <vt:lpstr>Protection approaches PSAU migration</vt:lpstr>
      <vt:lpstr>Protection approaches IED separation &amp; PSAU migration</vt:lpstr>
      <vt:lpstr>Protection approaches DMS-backup strategy</vt:lpstr>
      <vt:lpstr>Protection approaches Bad/Missing data detection/correction</vt:lpstr>
      <vt:lpstr>Performance analysis KPI: Key Performance Indicator</vt:lpstr>
      <vt:lpstr>KPI Availability</vt:lpstr>
      <vt:lpstr>KPI Availability</vt:lpstr>
      <vt:lpstr>KPI Availability</vt:lpstr>
      <vt:lpstr>KPI Availability</vt:lpstr>
      <vt:lpstr>KPI Availability</vt:lpstr>
      <vt:lpstr>KPI Availability</vt:lpstr>
      <vt:lpstr>KPI Availability</vt:lpstr>
      <vt:lpstr>Conclusion</vt:lpstr>
      <vt:lpstr>PowerPoint 演示文稿</vt:lpstr>
    </vt:vector>
  </TitlesOfParts>
  <Company>E.ON Energy Research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 temlate</dc:title>
  <dc:creator>Huiyuan, Xiao</dc:creator>
  <cp:lastModifiedBy>xiao</cp:lastModifiedBy>
  <cp:revision>146</cp:revision>
  <cp:lastPrinted>2015-12-23T08:25:11Z</cp:lastPrinted>
  <dcterms:created xsi:type="dcterms:W3CDTF">2017-04-11T14:01:11Z</dcterms:created>
  <dcterms:modified xsi:type="dcterms:W3CDTF">2017-08-12T09:23:53Z</dcterms:modified>
</cp:coreProperties>
</file>